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44"/>
  </p:notesMasterIdLst>
  <p:sldIdLst>
    <p:sldId id="258" r:id="rId2"/>
    <p:sldId id="264" r:id="rId3"/>
    <p:sldId id="261" r:id="rId4"/>
    <p:sldId id="295" r:id="rId5"/>
    <p:sldId id="296" r:id="rId6"/>
    <p:sldId id="297" r:id="rId7"/>
    <p:sldId id="298" r:id="rId8"/>
    <p:sldId id="288" r:id="rId9"/>
    <p:sldId id="289" r:id="rId10"/>
    <p:sldId id="300" r:id="rId11"/>
    <p:sldId id="292" r:id="rId12"/>
    <p:sldId id="274" r:id="rId13"/>
    <p:sldId id="266" r:id="rId14"/>
    <p:sldId id="275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6" r:id="rId29"/>
    <p:sldId id="317" r:id="rId30"/>
    <p:sldId id="318" r:id="rId31"/>
    <p:sldId id="320" r:id="rId32"/>
    <p:sldId id="319" r:id="rId33"/>
    <p:sldId id="276" r:id="rId34"/>
    <p:sldId id="301" r:id="rId35"/>
    <p:sldId id="293" r:id="rId36"/>
    <p:sldId id="291" r:id="rId37"/>
    <p:sldId id="273" r:id="rId38"/>
    <p:sldId id="281" r:id="rId39"/>
    <p:sldId id="294" r:id="rId40"/>
    <p:sldId id="283" r:id="rId41"/>
    <p:sldId id="315" r:id="rId42"/>
    <p:sldId id="282" r:id="rId4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ABC2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76413" autoAdjust="0"/>
  </p:normalViewPr>
  <p:slideViewPr>
    <p:cSldViewPr>
      <p:cViewPr varScale="1">
        <p:scale>
          <a:sx n="67" d="100"/>
          <a:sy n="67" d="100"/>
        </p:scale>
        <p:origin x="542" y="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МБОУ Шк.175 </a:t>
            </a:r>
            <a:r>
              <a:rPr lang="ru-RU" dirty="0" err="1" smtClean="0"/>
              <a:t>г.о.Самара</a:t>
            </a:r>
            <a:r>
              <a:rPr lang="ru-RU" dirty="0" smtClean="0"/>
              <a:t> ИТОГИ</a:t>
            </a:r>
            <a:r>
              <a:rPr lang="ru-RU" baseline="0" dirty="0" smtClean="0"/>
              <a:t> ГИА-9 </a:t>
            </a:r>
            <a:endParaRPr lang="ru-RU" dirty="0"/>
          </a:p>
        </c:rich>
      </c:tx>
      <c:layout>
        <c:manualLayout>
          <c:xMode val="edge"/>
          <c:yMode val="edge"/>
          <c:x val="8.6038649516444896E-2"/>
          <c:y val="1.11391131979487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Шк.175 г.о.Самара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DAD-483E-9680-ACB0E44A1164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2-ADAD-483E-9680-ACB0E44A1164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DAD-483E-9680-ACB0E44A1164}"/>
              </c:ext>
            </c:extLst>
          </c:dPt>
          <c:dLbls>
            <c:dLbl>
              <c:idx val="0"/>
              <c:layout>
                <c:manualLayout>
                  <c:x val="4.6643118625019624E-2"/>
                  <c:y val="-8.12669937258433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C2CBDAB-1052-427E-9681-7D86D5344455}" type="CATEGORYNAME">
                      <a:rPr lang="ru-RU" sz="1600"/>
                      <a:pPr>
                        <a:defRPr/>
                      </a:pPr>
                      <a:t>[ИМЯ КАТЕГОРИИ]</a:t>
                    </a:fld>
                    <a:r>
                      <a:rPr lang="ru-RU" sz="1600" baseline="0" dirty="0"/>
                      <a:t>; </a:t>
                    </a:r>
                    <a:fld id="{3333132C-0EF2-4F1E-B376-C716E9D61E11}" type="VALUE">
                      <a:rPr lang="ru-RU" sz="1600" baseline="0"/>
                      <a:pPr>
                        <a:defRPr/>
                      </a:pPr>
                      <a:t>[ЗНАЧЕНИЕ]</a:t>
                    </a:fld>
                    <a:r>
                      <a:rPr lang="ru-RU" sz="1600" baseline="0" dirty="0"/>
                      <a:t>; </a:t>
                    </a:r>
                    <a:fld id="{D7E105EF-7A9B-4B6C-B61A-34C2662DAA79}" type="PERCENTAGE">
                      <a:rPr lang="ru-RU" sz="1600" baseline="0"/>
                      <a:pPr>
                        <a:defRPr/>
                      </a:pPr>
                      <a:t>[ПРОЦЕНТ]</a:t>
                    </a:fld>
                    <a:endParaRPr lang="ru-RU" sz="1600" baseline="0" dirty="0"/>
                  </a:p>
                </c:rich>
              </c:tx>
              <c:spPr>
                <a:solidFill>
                  <a:srgbClr val="00B0F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57072446495845"/>
                      <c:h val="0.152698676755214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DAD-483E-9680-ACB0E44A1164}"/>
                </c:ext>
              </c:extLst>
            </c:dLbl>
            <c:dLbl>
              <c:idx val="1"/>
              <c:layout>
                <c:manualLayout>
                  <c:x val="-0.10859089577742051"/>
                  <c:y val="7.3332641402417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B03930D-BFE1-4A4B-9117-1CD8A7E1260C}" type="CATEGORYNAME">
                      <a:rPr lang="ru-RU" sz="1600" dirty="0"/>
                      <a:pPr>
                        <a:defRPr/>
                      </a:pPr>
                      <a:t>[ИМЯ КАТЕГОРИИ]</a:t>
                    </a:fld>
                    <a:r>
                      <a:rPr lang="ru-RU" sz="1600" baseline="0" dirty="0"/>
                      <a:t>; </a:t>
                    </a:r>
                    <a:fld id="{65D139CC-854E-4025-B23E-17CE9B385A64}" type="VALUE">
                      <a:rPr lang="ru-RU" sz="1600" baseline="0" dirty="0"/>
                      <a:pPr>
                        <a:defRPr/>
                      </a:pPr>
                      <a:t>[ЗНАЧЕНИЕ]</a:t>
                    </a:fld>
                    <a:r>
                      <a:rPr lang="ru-RU" sz="1600" baseline="0" dirty="0"/>
                      <a:t>; </a:t>
                    </a:r>
                    <a:fld id="{F557AEFC-0CC7-4298-B0E6-9E3D19487426}" type="PERCENTAGE">
                      <a:rPr lang="ru-RU" sz="1600" baseline="0" dirty="0"/>
                      <a:pPr>
                        <a:defRPr/>
                      </a:pPr>
                      <a:t>[ПРОЦЕНТ]</a:t>
                    </a:fld>
                    <a:endParaRPr lang="ru-RU" sz="1600" baseline="0" dirty="0"/>
                  </a:p>
                </c:rich>
              </c:tx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72150477311518"/>
                      <c:h val="0.150443079423923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AD-483E-9680-ACB0E44A1164}"/>
                </c:ext>
              </c:extLst>
            </c:dLbl>
            <c:dLbl>
              <c:idx val="2"/>
              <c:layout>
                <c:manualLayout>
                  <c:x val="0.35346738333022687"/>
                  <c:y val="9.282740514211870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55771E-6739-4E48-891F-8CB7683A56F2}" type="CATEGORYNAME">
                      <a:rPr lang="ru-RU" sz="1800"/>
                      <a:pPr>
                        <a:defRPr/>
                      </a:pPr>
                      <a:t>[ИМЯ КАТЕГОРИИ]</a:t>
                    </a:fld>
                    <a:r>
                      <a:rPr lang="ru-RU" sz="1800" baseline="0" dirty="0"/>
                      <a:t>; </a:t>
                    </a:r>
                    <a:fld id="{F094660C-C599-431D-93AE-A5D6ED61AD4B}" type="VALUE">
                      <a:rPr lang="ru-RU" sz="1800" baseline="0"/>
                      <a:pPr>
                        <a:defRPr/>
                      </a:pPr>
                      <a:t>[ЗНАЧЕНИЕ]</a:t>
                    </a:fld>
                    <a:r>
                      <a:rPr lang="ru-RU" sz="1800" baseline="0" dirty="0"/>
                      <a:t>; </a:t>
                    </a:r>
                    <a:fld id="{5F9C2E24-F064-4174-998D-ACA05FAEE1C9}" type="PERCENTAGE">
                      <a:rPr lang="ru-RU" sz="1800" baseline="0"/>
                      <a:pPr>
                        <a:defRPr/>
                      </a:pPr>
                      <a:t>[ПРОЦЕНТ]</a:t>
                    </a:fld>
                    <a:endParaRPr lang="ru-RU" sz="1800" baseline="0" dirty="0"/>
                  </a:p>
                </c:rich>
              </c:tx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65156304946834"/>
                      <c:h val="0.161582192621872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AD-483E-9680-ACB0E44A1164}"/>
                </c:ext>
              </c:extLst>
            </c:dLbl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отличники</c:v>
                </c:pt>
                <c:pt idx="2">
                  <c:v>не сдали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133</c:v>
                </c:pt>
                <c:pt idx="1">
                  <c:v>18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D-483E-9680-ACB0E44A11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 smtClean="0"/>
              <a:t>ИСТОРИЯ </a:t>
            </a:r>
            <a:endParaRPr lang="ru-RU" dirty="0"/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История</c:v>
                </c:pt>
              </c:strCache>
            </c:strRef>
          </c:tx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BF-4D8C-982B-FF69B4148331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BF-4D8C-982B-FF69B4148331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BF-4D8C-982B-FF69B4148331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BF-4D8C-982B-FF69B4148331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BF-4D8C-982B-FF69B4148331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60BF-4D8C-982B-FF69B4148331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22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60BF-4D8C-982B-FF69B4148331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60BF-4D8C-982B-FF69B4148331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22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60BF-4D8C-982B-FF69B4148331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22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60BF-4D8C-982B-FF69B41483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2022 г.</c:v>
                </c:pt>
                <c:pt idx="1">
                  <c:v>2021 г.</c:v>
                </c:pt>
                <c:pt idx="2">
                  <c:v>2020 г.</c:v>
                </c:pt>
                <c:pt idx="3">
                  <c:v>2019 г.</c:v>
                </c:pt>
                <c:pt idx="4">
                  <c:v>2018 г.</c:v>
                </c:pt>
                <c:pt idx="5">
                  <c:v>2017 г.</c:v>
                </c:pt>
                <c:pt idx="6">
                  <c:v>2016 г.</c:v>
                </c:pt>
                <c:pt idx="7">
                  <c:v>2015 г.</c:v>
                </c:pt>
                <c:pt idx="8">
                  <c:v>2014 г.</c:v>
                </c:pt>
                <c:pt idx="9">
                  <c:v>2013 г.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54</c:v>
                </c:pt>
                <c:pt idx="1">
                  <c:v>61.31</c:v>
                </c:pt>
                <c:pt idx="2">
                  <c:v>48</c:v>
                </c:pt>
                <c:pt idx="3">
                  <c:v>57.42</c:v>
                </c:pt>
                <c:pt idx="4">
                  <c:v>46.56</c:v>
                </c:pt>
                <c:pt idx="5">
                  <c:v>55</c:v>
                </c:pt>
                <c:pt idx="6">
                  <c:v>58</c:v>
                </c:pt>
                <c:pt idx="7">
                  <c:v>56</c:v>
                </c:pt>
                <c:pt idx="8">
                  <c:v>42.9</c:v>
                </c:pt>
                <c:pt idx="9">
                  <c:v>76.3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993-42FF-920E-376D3E641F9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921792"/>
        <c:axId val="47509504"/>
      </c:lineChart>
      <c:catAx>
        <c:axId val="459217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crossAx val="47509504"/>
        <c:crosses val="autoZero"/>
        <c:auto val="1"/>
        <c:lblAlgn val="ctr"/>
        <c:lblOffset val="100"/>
        <c:noMultiLvlLbl val="1"/>
      </c:catAx>
      <c:valAx>
        <c:axId val="4750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217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 smtClean="0"/>
              <a:t>ОБЩЕСТВОЗНАНИЕ</a:t>
            </a:r>
            <a:endParaRPr lang="ru-RU" dirty="0"/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Обществознание</c:v>
                </c:pt>
              </c:strCache>
            </c:strRef>
          </c:tx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D-47A9-9F47-00038DE33D6D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D-47A9-9F47-00038DE33D6D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3D-47A9-9F47-00038DE33D6D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93D-47A9-9F47-00038DE33D6D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93D-47A9-9F47-00038DE33D6D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493D-47A9-9F47-00038DE33D6D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22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493D-47A9-9F47-00038DE33D6D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493D-47A9-9F47-00038DE33D6D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22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493D-47A9-9F47-00038DE33D6D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22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493D-47A9-9F47-00038DE33D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2022 г.</c:v>
                </c:pt>
                <c:pt idx="1">
                  <c:v>2021 г.</c:v>
                </c:pt>
                <c:pt idx="2">
                  <c:v>2020 г.</c:v>
                </c:pt>
                <c:pt idx="3">
                  <c:v>2019 г.</c:v>
                </c:pt>
                <c:pt idx="4">
                  <c:v>2018 г.</c:v>
                </c:pt>
                <c:pt idx="5">
                  <c:v>2017 г.</c:v>
                </c:pt>
                <c:pt idx="6">
                  <c:v>2016 г.</c:v>
                </c:pt>
                <c:pt idx="7">
                  <c:v>2015 г.</c:v>
                </c:pt>
                <c:pt idx="8">
                  <c:v>2014 г.</c:v>
                </c:pt>
                <c:pt idx="9">
                  <c:v>2013 г.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61</c:v>
                </c:pt>
                <c:pt idx="1">
                  <c:v>51.6</c:v>
                </c:pt>
                <c:pt idx="2">
                  <c:v>53</c:v>
                </c:pt>
                <c:pt idx="3">
                  <c:v>51.5</c:v>
                </c:pt>
                <c:pt idx="4">
                  <c:v>52.58</c:v>
                </c:pt>
                <c:pt idx="5">
                  <c:v>58</c:v>
                </c:pt>
                <c:pt idx="6">
                  <c:v>60</c:v>
                </c:pt>
                <c:pt idx="7">
                  <c:v>64</c:v>
                </c:pt>
                <c:pt idx="8">
                  <c:v>60.7</c:v>
                </c:pt>
                <c:pt idx="9">
                  <c:v>65.2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5DB-4A10-A5BA-0E871044F76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322240"/>
        <c:axId val="47334144"/>
      </c:lineChart>
      <c:catAx>
        <c:axId val="473222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crossAx val="47334144"/>
        <c:crosses val="autoZero"/>
        <c:auto val="1"/>
        <c:lblAlgn val="ctr"/>
        <c:lblOffset val="100"/>
        <c:noMultiLvlLbl val="1"/>
      </c:catAx>
      <c:valAx>
        <c:axId val="4733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222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 smtClean="0"/>
              <a:t>ИНФОРМАТИКА</a:t>
            </a:r>
            <a:endParaRPr lang="ru-RU" dirty="0"/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Информатика</c:v>
                </c:pt>
              </c:strCache>
            </c:strRef>
          </c:tx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D4-4D7A-A813-F74273A24272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D4-4D7A-A813-F74273A24272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7D4-4D7A-A813-F74273A24272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7D4-4D7A-A813-F74273A24272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7D4-4D7A-A813-F74273A24272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7D4-4D7A-A813-F74273A24272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22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7D4-4D7A-A813-F74273A24272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D7D4-4D7A-A813-F74273A24272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22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D7D4-4D7A-A813-F74273A24272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22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D7D4-4D7A-A813-F74273A242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2022 г.</c:v>
                </c:pt>
                <c:pt idx="1">
                  <c:v>2021 г.</c:v>
                </c:pt>
                <c:pt idx="2">
                  <c:v>2020 г.</c:v>
                </c:pt>
                <c:pt idx="3">
                  <c:v>2019 г.</c:v>
                </c:pt>
                <c:pt idx="4">
                  <c:v>2018 г.</c:v>
                </c:pt>
                <c:pt idx="5">
                  <c:v>2017 г.</c:v>
                </c:pt>
                <c:pt idx="6">
                  <c:v>2016 г.</c:v>
                </c:pt>
                <c:pt idx="7">
                  <c:v>2015 г.</c:v>
                </c:pt>
                <c:pt idx="8">
                  <c:v>2014 г.</c:v>
                </c:pt>
                <c:pt idx="9">
                  <c:v>2013 г.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60</c:v>
                </c:pt>
                <c:pt idx="1">
                  <c:v>52</c:v>
                </c:pt>
                <c:pt idx="2">
                  <c:v>64</c:v>
                </c:pt>
                <c:pt idx="3">
                  <c:v>49.33</c:v>
                </c:pt>
                <c:pt idx="4">
                  <c:v>42</c:v>
                </c:pt>
                <c:pt idx="5">
                  <c:v>27</c:v>
                </c:pt>
                <c:pt idx="7">
                  <c:v>50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8A5-45AD-BF20-298BA9B813D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094400"/>
        <c:axId val="47143552"/>
      </c:lineChart>
      <c:catAx>
        <c:axId val="470944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crossAx val="47143552"/>
        <c:crosses val="autoZero"/>
        <c:auto val="1"/>
        <c:lblAlgn val="ctr"/>
        <c:lblOffset val="100"/>
        <c:noMultiLvlLbl val="1"/>
      </c:catAx>
      <c:valAx>
        <c:axId val="4714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0944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 smtClean="0"/>
              <a:t>ХИМИЯ</a:t>
            </a:r>
            <a:endParaRPr lang="ru-RU" dirty="0"/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Химия</c:v>
                </c:pt>
              </c:strCache>
            </c:strRef>
          </c:tx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C2-44D6-9725-8BF77B1F9260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C2-44D6-9725-8BF77B1F9260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C2-44D6-9725-8BF77B1F9260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9C2-44D6-9725-8BF77B1F9260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9C2-44D6-9725-8BF77B1F9260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9C2-44D6-9725-8BF77B1F9260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22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19C2-44D6-9725-8BF77B1F9260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19C2-44D6-9725-8BF77B1F9260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22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19C2-44D6-9725-8BF77B1F9260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22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19C2-44D6-9725-8BF77B1F92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2022 г.</c:v>
                </c:pt>
                <c:pt idx="1">
                  <c:v>2021 г.</c:v>
                </c:pt>
                <c:pt idx="2">
                  <c:v>2020 г.</c:v>
                </c:pt>
                <c:pt idx="3">
                  <c:v>2019 г.</c:v>
                </c:pt>
                <c:pt idx="4">
                  <c:v>2018 г.</c:v>
                </c:pt>
                <c:pt idx="5">
                  <c:v>2017 г.</c:v>
                </c:pt>
                <c:pt idx="6">
                  <c:v>2016 г.</c:v>
                </c:pt>
                <c:pt idx="7">
                  <c:v>2015 г.</c:v>
                </c:pt>
                <c:pt idx="8">
                  <c:v>2014 г.</c:v>
                </c:pt>
                <c:pt idx="9">
                  <c:v>2013 г.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60</c:v>
                </c:pt>
                <c:pt idx="1">
                  <c:v>56</c:v>
                </c:pt>
                <c:pt idx="2">
                  <c:v>51</c:v>
                </c:pt>
                <c:pt idx="3">
                  <c:v>64.16</c:v>
                </c:pt>
                <c:pt idx="4">
                  <c:v>26.25</c:v>
                </c:pt>
                <c:pt idx="5">
                  <c:v>39</c:v>
                </c:pt>
                <c:pt idx="6">
                  <c:v>46</c:v>
                </c:pt>
                <c:pt idx="7">
                  <c:v>57</c:v>
                </c:pt>
                <c:pt idx="8">
                  <c:v>78.3</c:v>
                </c:pt>
                <c:pt idx="9">
                  <c:v>70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D2E-4037-9464-CAB2841858E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0169216"/>
        <c:axId val="60260352"/>
      </c:lineChart>
      <c:catAx>
        <c:axId val="601692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crossAx val="60260352"/>
        <c:crosses val="autoZero"/>
        <c:auto val="1"/>
        <c:lblAlgn val="ctr"/>
        <c:lblOffset val="100"/>
        <c:noMultiLvlLbl val="1"/>
      </c:catAx>
      <c:valAx>
        <c:axId val="6026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692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 smtClean="0"/>
              <a:t>АНГЛИЙСКИЙ ЯЗЫК</a:t>
            </a:r>
            <a:endParaRPr lang="ru-RU" dirty="0"/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2685367454068243E-2"/>
          <c:y val="1.7231554389034707E-2"/>
          <c:w val="0.9434257436570429"/>
          <c:h val="0.87504505686789147"/>
        </c:manualLayout>
      </c:layout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Английский язык</c:v>
                </c:pt>
              </c:strCache>
            </c:strRef>
          </c:tx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82-4137-A5B0-1A61EC34C571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82-4137-A5B0-1A61EC34C571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82-4137-A5B0-1A61EC34C571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182-4137-A5B0-1A61EC34C571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182-4137-A5B0-1A61EC34C571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182-4137-A5B0-1A61EC34C571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22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1182-4137-A5B0-1A61EC34C571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1182-4137-A5B0-1A61EC34C571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22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1182-4137-A5B0-1A61EC34C571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22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1182-4137-A5B0-1A61EC34C5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2022 г.</c:v>
                </c:pt>
                <c:pt idx="1">
                  <c:v>2021 г.</c:v>
                </c:pt>
                <c:pt idx="2">
                  <c:v>2020 г.</c:v>
                </c:pt>
                <c:pt idx="3">
                  <c:v>2019 г.</c:v>
                </c:pt>
                <c:pt idx="4">
                  <c:v>2018 г.</c:v>
                </c:pt>
                <c:pt idx="5">
                  <c:v>2017 г.</c:v>
                </c:pt>
                <c:pt idx="6">
                  <c:v>2016 г.</c:v>
                </c:pt>
                <c:pt idx="7">
                  <c:v>2015 г.</c:v>
                </c:pt>
                <c:pt idx="8">
                  <c:v>2014 г.</c:v>
                </c:pt>
                <c:pt idx="9">
                  <c:v>2013 г.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73</c:v>
                </c:pt>
                <c:pt idx="1">
                  <c:v>76</c:v>
                </c:pt>
                <c:pt idx="2">
                  <c:v>77</c:v>
                </c:pt>
                <c:pt idx="3">
                  <c:v>71.37</c:v>
                </c:pt>
                <c:pt idx="4">
                  <c:v>74</c:v>
                </c:pt>
                <c:pt idx="5">
                  <c:v>80</c:v>
                </c:pt>
                <c:pt idx="6">
                  <c:v>73</c:v>
                </c:pt>
                <c:pt idx="7">
                  <c:v>74</c:v>
                </c:pt>
                <c:pt idx="8">
                  <c:v>64</c:v>
                </c:pt>
                <c:pt idx="9">
                  <c:v>70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687-4385-A209-CD64E4BAEFB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6493696"/>
        <c:axId val="47510656"/>
      </c:lineChart>
      <c:catAx>
        <c:axId val="464936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crossAx val="47510656"/>
        <c:crosses val="autoZero"/>
        <c:auto val="1"/>
        <c:lblAlgn val="ctr"/>
        <c:lblOffset val="100"/>
        <c:noMultiLvlLbl val="1"/>
      </c:catAx>
      <c:valAx>
        <c:axId val="4751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936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F9-492B-BB88-5826B7D440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9F9-492B-BB88-5826B7D440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9F9-492B-BB88-5826B7D440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9F9-492B-BB88-5826B7D440A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44%</a:t>
                    </a:r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F9-492B-BB88-5826B7D440A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37%</a:t>
                    </a:r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F9-492B-BB88-5826B7D440A4}"/>
                </c:ext>
              </c:extLst>
            </c:dLbl>
            <c:dLbl>
              <c:idx val="2"/>
              <c:layout>
                <c:manualLayout>
                  <c:x val="4.0189632545931706E-2"/>
                  <c:y val="0.1440758695238378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9F9-492B-BB88-5826B7D440A4}"/>
                </c:ext>
              </c:extLst>
            </c:dLbl>
            <c:dLbl>
              <c:idx val="3"/>
              <c:layout>
                <c:manualLayout>
                  <c:x val="7.130358705161855E-3"/>
                  <c:y val="3.26264623036073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9F9-492B-BB88-5826B7D440A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 160</c:v>
                </c:pt>
                <c:pt idx="1">
                  <c:v>от 161 до 220</c:v>
                </c:pt>
                <c:pt idx="2">
                  <c:v>от 221 до 250</c:v>
                </c:pt>
                <c:pt idx="3">
                  <c:v>от 251 до 300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</c:v>
                </c:pt>
                <c:pt idx="1">
                  <c:v>39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C-4ED6-BE6F-85ABD18E78B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29954068241469"/>
          <c:y val="0.15583535777924445"/>
          <c:w val="0.4961788057742782"/>
          <c:h val="0.79135817413351162"/>
        </c:manualLayout>
      </c:layout>
      <c:pie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BE2-4EF2-A239-EB0BCABA12D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BE2-4EF2-A239-EB0BCABA12D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BE2-4EF2-A239-EB0BCABA12D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BE2-4EF2-A239-EB0BCABA12D4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до 160 б </c:v>
                </c:pt>
                <c:pt idx="1">
                  <c:v>от 160 -220 б</c:v>
                </c:pt>
                <c:pt idx="2">
                  <c:v>от 221-250 б</c:v>
                </c:pt>
                <c:pt idx="3">
                  <c:v>от 250-300 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349-4AD1-A5B2-E61209F25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</c:v>
                </c:pt>
              </c:strCache>
            </c:strRef>
          </c:tx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9349-4AD1-A5B2-E61209F25E1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349-4AD1-A5B2-E61209F25E1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9349-4AD1-A5B2-E61209F25E1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9349-4AD1-A5B2-E61209F25E12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5A3085-9C83-4D97-AD3F-9F5E0F8E7341}" type="CATEGORYNAME">
                      <a:rPr lang="ru-RU" sz="3600" b="1"/>
                      <a:pPr>
                        <a:defRPr sz="3600" b="1"/>
                      </a:pPr>
                      <a:t>[ИМЯ КАТЕГОРИИ]</a:t>
                    </a:fld>
                    <a:r>
                      <a:rPr lang="ru-RU" sz="3600" b="1" baseline="0" dirty="0"/>
                      <a:t>
</a:t>
                    </a:r>
                    <a:fld id="{8397E8CB-C83F-4D53-A9CC-4787D6731D13}" type="PERCENTAGE">
                      <a:rPr lang="ru-RU" sz="3600" b="1" baseline="0"/>
                      <a:pPr>
                        <a:defRPr sz="3600" b="1"/>
                      </a:pPr>
                      <a:t>[ПРОЦЕНТ]</a:t>
                    </a:fld>
                    <a:endParaRPr lang="ru-RU" sz="3600" b="1" baseline="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784470691163604"/>
                      <c:h val="0.231559518709787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349-4AD1-A5B2-E61209F25E12}"/>
                </c:ext>
              </c:extLst>
            </c:dLbl>
            <c:dLbl>
              <c:idx val="2"/>
              <c:layout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618985126859145"/>
                      <c:h val="0.189471741711864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349-4AD1-A5B2-E61209F25E12}"/>
                </c:ext>
              </c:extLst>
            </c:dLbl>
            <c:dLbl>
              <c:idx val="3"/>
              <c:layout>
                <c:manualLayout>
                  <c:x val="8.6805555555555525E-2"/>
                  <c:y val="4.873321547127844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4C3A0C-6CB6-4C7F-893E-234CFAA29405}" type="CATEGORYNAME">
                      <a:rPr lang="ru-RU" sz="3200" b="1" i="0"/>
                      <a:pPr>
                        <a:defRPr sz="3200" b="1"/>
                      </a:pPr>
                      <a:t>[ИМЯ КАТЕГОРИИ]</a:t>
                    </a:fld>
                    <a:r>
                      <a:rPr lang="ru-RU" sz="3200" b="1" i="0" baseline="0" dirty="0"/>
                      <a:t>
</a:t>
                    </a:r>
                    <a:fld id="{FA7F37F2-0B25-49D9-8AA3-25858FD80585}" type="PERCENTAGE">
                      <a:rPr lang="ru-RU" sz="3200" b="1" i="0" baseline="0"/>
                      <a:pPr>
                        <a:defRPr sz="3200" b="1"/>
                      </a:pPr>
                      <a:t>[ПРОЦЕНТ]</a:t>
                    </a:fld>
                    <a:endParaRPr lang="ru-RU" sz="3200" b="1" i="0" baseline="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674540682414701"/>
                      <c:h val="0.182826303238508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349-4AD1-A5B2-E61209F25E1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160 б </c:v>
                </c:pt>
                <c:pt idx="1">
                  <c:v>от 160 -220 б</c:v>
                </c:pt>
                <c:pt idx="2">
                  <c:v>от 221-250 б</c:v>
                </c:pt>
                <c:pt idx="3">
                  <c:v>от 250-300 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  <c:pt idx="1">
                  <c:v>31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9-4AD1-A5B2-E61209F25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2644356955381"/>
          <c:y val="3.8550306211723534E-2"/>
          <c:w val="0.88486439195100608"/>
          <c:h val="0.60245917177019548"/>
        </c:manualLayout>
      </c:layout>
      <c:lineChart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Химия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69</c:v>
                </c:pt>
                <c:pt idx="1">
                  <c:v>60</c:v>
                </c:pt>
                <c:pt idx="2">
                  <c:v>45</c:v>
                </c:pt>
                <c:pt idx="3">
                  <c:v>66</c:v>
                </c:pt>
                <c:pt idx="4">
                  <c:v>51</c:v>
                </c:pt>
                <c:pt idx="5">
                  <c:v>45</c:v>
                </c:pt>
                <c:pt idx="6">
                  <c:v>54</c:v>
                </c:pt>
                <c:pt idx="7">
                  <c:v>61</c:v>
                </c:pt>
                <c:pt idx="8">
                  <c:v>60</c:v>
                </c:pt>
                <c:pt idx="9">
                  <c:v>60</c:v>
                </c:pt>
                <c:pt idx="10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B2-4CB0-9CD7-BE7B18E6B1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Химия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68.23</c:v>
                </c:pt>
                <c:pt idx="1">
                  <c:v>51.5</c:v>
                </c:pt>
                <c:pt idx="3">
                  <c:v>61</c:v>
                </c:pt>
                <c:pt idx="4">
                  <c:v>52</c:v>
                </c:pt>
                <c:pt idx="5">
                  <c:v>43.8</c:v>
                </c:pt>
                <c:pt idx="6">
                  <c:v>61.31</c:v>
                </c:pt>
                <c:pt idx="7">
                  <c:v>54.6</c:v>
                </c:pt>
                <c:pt idx="8">
                  <c:v>55</c:v>
                </c:pt>
                <c:pt idx="9">
                  <c:v>56</c:v>
                </c:pt>
                <c:pt idx="10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B2-4CB0-9CD7-BE7B18E6B1A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г.</c:v>
                </c:pt>
              </c:strCache>
            </c:strRef>
          </c:tx>
          <c:spPr>
            <a:ln w="38100" cap="flat" cmpd="dbl" algn="ctr">
              <a:solidFill>
                <a:schemeClr val="accent3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Химия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67.900000000000006</c:v>
                </c:pt>
                <c:pt idx="1">
                  <c:v>51.5</c:v>
                </c:pt>
                <c:pt idx="3">
                  <c:v>61</c:v>
                </c:pt>
                <c:pt idx="4">
                  <c:v>52</c:v>
                </c:pt>
                <c:pt idx="5">
                  <c:v>41</c:v>
                </c:pt>
                <c:pt idx="6">
                  <c:v>48</c:v>
                </c:pt>
                <c:pt idx="7">
                  <c:v>53</c:v>
                </c:pt>
                <c:pt idx="8">
                  <c:v>64</c:v>
                </c:pt>
                <c:pt idx="9">
                  <c:v>51</c:v>
                </c:pt>
                <c:pt idx="10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B2-4CB0-9CD7-BE7B18E6B1A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 г.</c:v>
                </c:pt>
              </c:strCache>
            </c:strRef>
          </c:tx>
          <c:spPr>
            <a:ln w="38100" cap="flat" cmpd="dbl" algn="ctr">
              <a:solidFill>
                <a:schemeClr val="accent4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Химия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67.45</c:v>
                </c:pt>
                <c:pt idx="1">
                  <c:v>55.22</c:v>
                </c:pt>
                <c:pt idx="2">
                  <c:v>3.8</c:v>
                </c:pt>
                <c:pt idx="3">
                  <c:v>69.22</c:v>
                </c:pt>
                <c:pt idx="4">
                  <c:v>49.22</c:v>
                </c:pt>
                <c:pt idx="5">
                  <c:v>44.41</c:v>
                </c:pt>
                <c:pt idx="6">
                  <c:v>57.42</c:v>
                </c:pt>
                <c:pt idx="7">
                  <c:v>51.5</c:v>
                </c:pt>
                <c:pt idx="8">
                  <c:v>49.33</c:v>
                </c:pt>
                <c:pt idx="9">
                  <c:v>64.16</c:v>
                </c:pt>
                <c:pt idx="10">
                  <c:v>71.37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B2-4CB0-9CD7-BE7B18E6B1A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 г.</c:v>
                </c:pt>
              </c:strCache>
            </c:strRef>
          </c:tx>
          <c:spPr>
            <a:ln w="38100" cap="flat" cmpd="dbl" algn="ctr">
              <a:solidFill>
                <a:schemeClr val="accent5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Химия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  <c:pt idx="0">
                  <c:v>66.849999999999994</c:v>
                </c:pt>
                <c:pt idx="1">
                  <c:v>45.69</c:v>
                </c:pt>
                <c:pt idx="2">
                  <c:v>4.12</c:v>
                </c:pt>
                <c:pt idx="3">
                  <c:v>51.25</c:v>
                </c:pt>
                <c:pt idx="4">
                  <c:v>41.71</c:v>
                </c:pt>
                <c:pt idx="5">
                  <c:v>40</c:v>
                </c:pt>
                <c:pt idx="6">
                  <c:v>46.56</c:v>
                </c:pt>
                <c:pt idx="7">
                  <c:v>52.58</c:v>
                </c:pt>
                <c:pt idx="8">
                  <c:v>42</c:v>
                </c:pt>
                <c:pt idx="9">
                  <c:v>26.25</c:v>
                </c:pt>
                <c:pt idx="10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7B2-4CB0-9CD7-BE7B18E6B1A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2017 г.</c:v>
                </c:pt>
              </c:strCache>
            </c:strRef>
          </c:tx>
          <c:spPr>
            <a:ln w="38100" cap="flat" cmpd="dbl" algn="ctr">
              <a:solidFill>
                <a:schemeClr val="accent6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Химия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Лист1!$G$2:$G$12</c:f>
              <c:numCache>
                <c:formatCode>General</c:formatCode>
                <c:ptCount val="11"/>
                <c:pt idx="0">
                  <c:v>69</c:v>
                </c:pt>
                <c:pt idx="1">
                  <c:v>36</c:v>
                </c:pt>
                <c:pt idx="2">
                  <c:v>4.3600000000000003</c:v>
                </c:pt>
                <c:pt idx="3">
                  <c:v>38</c:v>
                </c:pt>
                <c:pt idx="4">
                  <c:v>51</c:v>
                </c:pt>
                <c:pt idx="5">
                  <c:v>49</c:v>
                </c:pt>
                <c:pt idx="6">
                  <c:v>55</c:v>
                </c:pt>
                <c:pt idx="7">
                  <c:v>58</c:v>
                </c:pt>
                <c:pt idx="8">
                  <c:v>27</c:v>
                </c:pt>
                <c:pt idx="9">
                  <c:v>39</c:v>
                </c:pt>
                <c:pt idx="10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7B2-4CB0-9CD7-BE7B18E6B1A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2016 г.</c:v>
                </c:pt>
              </c:strCache>
            </c:strRef>
          </c:tx>
          <c:spPr>
            <a:ln w="38100" cap="flat" cmpd="dbl" algn="ctr">
              <a:solidFill>
                <a:schemeClr val="accent1">
                  <a:lumMod val="60000"/>
                </a:schemeClr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Химия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Лист1!$H$2:$H$12</c:f>
              <c:numCache>
                <c:formatCode>General</c:formatCode>
                <c:ptCount val="11"/>
                <c:pt idx="0">
                  <c:v>73</c:v>
                </c:pt>
                <c:pt idx="1">
                  <c:v>44</c:v>
                </c:pt>
                <c:pt idx="2">
                  <c:v>4.25</c:v>
                </c:pt>
                <c:pt idx="3">
                  <c:v>53</c:v>
                </c:pt>
                <c:pt idx="4">
                  <c:v>48</c:v>
                </c:pt>
                <c:pt idx="5">
                  <c:v>74</c:v>
                </c:pt>
                <c:pt idx="6">
                  <c:v>58</c:v>
                </c:pt>
                <c:pt idx="7">
                  <c:v>60</c:v>
                </c:pt>
                <c:pt idx="9">
                  <c:v>46</c:v>
                </c:pt>
                <c:pt idx="10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7B2-4CB0-9CD7-BE7B18E6B1A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2015 г.</c:v>
                </c:pt>
              </c:strCache>
            </c:strRef>
          </c:tx>
          <c:spPr>
            <a:ln w="38100" cap="flat" cmpd="dbl" algn="ctr">
              <a:solidFill>
                <a:schemeClr val="accent2">
                  <a:lumMod val="60000"/>
                </a:schemeClr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Химия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Лист1!$I$2:$I$12</c:f>
              <c:numCache>
                <c:formatCode>General</c:formatCode>
                <c:ptCount val="11"/>
                <c:pt idx="0">
                  <c:v>70</c:v>
                </c:pt>
                <c:pt idx="1">
                  <c:v>43</c:v>
                </c:pt>
                <c:pt idx="2">
                  <c:v>4</c:v>
                </c:pt>
                <c:pt idx="3">
                  <c:v>63</c:v>
                </c:pt>
                <c:pt idx="4">
                  <c:v>50</c:v>
                </c:pt>
                <c:pt idx="5">
                  <c:v>45</c:v>
                </c:pt>
                <c:pt idx="6">
                  <c:v>56</c:v>
                </c:pt>
                <c:pt idx="7">
                  <c:v>64</c:v>
                </c:pt>
                <c:pt idx="8">
                  <c:v>50</c:v>
                </c:pt>
                <c:pt idx="9">
                  <c:v>57</c:v>
                </c:pt>
                <c:pt idx="10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7B2-4CB0-9CD7-BE7B18E6B1A6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2014 г.</c:v>
                </c:pt>
              </c:strCache>
            </c:strRef>
          </c:tx>
          <c:spPr>
            <a:ln w="38100" cap="flat" cmpd="dbl" algn="ctr">
              <a:solidFill>
                <a:schemeClr val="accent3">
                  <a:lumMod val="60000"/>
                </a:schemeClr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Химия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Лист1!$J$2:$J$12</c:f>
              <c:numCache>
                <c:formatCode>General</c:formatCode>
                <c:ptCount val="11"/>
                <c:pt idx="0">
                  <c:v>64</c:v>
                </c:pt>
                <c:pt idx="1">
                  <c:v>46.4</c:v>
                </c:pt>
                <c:pt idx="3">
                  <c:v>62</c:v>
                </c:pt>
                <c:pt idx="4">
                  <c:v>44.4</c:v>
                </c:pt>
                <c:pt idx="5">
                  <c:v>73</c:v>
                </c:pt>
                <c:pt idx="6">
                  <c:v>42.9</c:v>
                </c:pt>
                <c:pt idx="7">
                  <c:v>60.7</c:v>
                </c:pt>
                <c:pt idx="9">
                  <c:v>78.3</c:v>
                </c:pt>
                <c:pt idx="10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7B2-4CB0-9CD7-BE7B18E6B1A6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2013 г.</c:v>
                </c:pt>
              </c:strCache>
            </c:strRef>
          </c:tx>
          <c:spPr>
            <a:ln w="38100" cap="flat" cmpd="dbl" algn="ctr">
              <a:solidFill>
                <a:schemeClr val="accent4">
                  <a:lumMod val="60000"/>
                </a:schemeClr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Химия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Лист1!$K$2:$K$12</c:f>
              <c:numCache>
                <c:formatCode>General</c:formatCode>
                <c:ptCount val="11"/>
                <c:pt idx="0">
                  <c:v>72.400000000000006</c:v>
                </c:pt>
                <c:pt idx="1">
                  <c:v>54.3</c:v>
                </c:pt>
                <c:pt idx="3">
                  <c:v>52.3</c:v>
                </c:pt>
                <c:pt idx="4">
                  <c:v>56.7</c:v>
                </c:pt>
                <c:pt idx="5">
                  <c:v>67.7</c:v>
                </c:pt>
                <c:pt idx="6">
                  <c:v>76.3</c:v>
                </c:pt>
                <c:pt idx="7">
                  <c:v>65.2</c:v>
                </c:pt>
                <c:pt idx="9">
                  <c:v>70</c:v>
                </c:pt>
                <c:pt idx="10">
                  <c:v>64.5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7B2-4CB0-9CD7-BE7B18E6B1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4930176"/>
        <c:axId val="64931712"/>
      </c:lineChart>
      <c:catAx>
        <c:axId val="64930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31712"/>
        <c:crosses val="autoZero"/>
        <c:auto val="1"/>
        <c:lblAlgn val="ctr"/>
        <c:lblOffset val="100"/>
        <c:noMultiLvlLbl val="1"/>
      </c:catAx>
      <c:valAx>
        <c:axId val="6493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30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Химия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69</c:v>
                </c:pt>
                <c:pt idx="1">
                  <c:v>60</c:v>
                </c:pt>
                <c:pt idx="2">
                  <c:v>4.5</c:v>
                </c:pt>
                <c:pt idx="3">
                  <c:v>66</c:v>
                </c:pt>
                <c:pt idx="4">
                  <c:v>51</c:v>
                </c:pt>
                <c:pt idx="5">
                  <c:v>45</c:v>
                </c:pt>
                <c:pt idx="6">
                  <c:v>54</c:v>
                </c:pt>
                <c:pt idx="7">
                  <c:v>61</c:v>
                </c:pt>
                <c:pt idx="8">
                  <c:v>60</c:v>
                </c:pt>
                <c:pt idx="9">
                  <c:v>60</c:v>
                </c:pt>
                <c:pt idx="1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A4-41C4-BC2B-20825F6ECC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Химия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68.23</c:v>
                </c:pt>
                <c:pt idx="1">
                  <c:v>51.5</c:v>
                </c:pt>
                <c:pt idx="3">
                  <c:v>61</c:v>
                </c:pt>
                <c:pt idx="4">
                  <c:v>52</c:v>
                </c:pt>
                <c:pt idx="5">
                  <c:v>43.8</c:v>
                </c:pt>
                <c:pt idx="6">
                  <c:v>61.31</c:v>
                </c:pt>
                <c:pt idx="7">
                  <c:v>54.6</c:v>
                </c:pt>
                <c:pt idx="8">
                  <c:v>55</c:v>
                </c:pt>
                <c:pt idx="9">
                  <c:v>56</c:v>
                </c:pt>
                <c:pt idx="1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A4-41C4-BC2B-20825F6ECC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г.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Химия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67.900000000000006</c:v>
                </c:pt>
                <c:pt idx="1">
                  <c:v>51.5</c:v>
                </c:pt>
                <c:pt idx="3">
                  <c:v>61</c:v>
                </c:pt>
                <c:pt idx="4">
                  <c:v>52</c:v>
                </c:pt>
                <c:pt idx="5">
                  <c:v>41</c:v>
                </c:pt>
                <c:pt idx="6">
                  <c:v>48</c:v>
                </c:pt>
                <c:pt idx="7">
                  <c:v>53</c:v>
                </c:pt>
                <c:pt idx="8">
                  <c:v>64</c:v>
                </c:pt>
                <c:pt idx="9">
                  <c:v>51</c:v>
                </c:pt>
                <c:pt idx="10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A4-41C4-BC2B-20825F6ECC1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 г.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Химия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67.45</c:v>
                </c:pt>
                <c:pt idx="1">
                  <c:v>55.22</c:v>
                </c:pt>
                <c:pt idx="2">
                  <c:v>3.8</c:v>
                </c:pt>
                <c:pt idx="3">
                  <c:v>69.22</c:v>
                </c:pt>
                <c:pt idx="4">
                  <c:v>49.22</c:v>
                </c:pt>
                <c:pt idx="5">
                  <c:v>44.41</c:v>
                </c:pt>
                <c:pt idx="6">
                  <c:v>57.42</c:v>
                </c:pt>
                <c:pt idx="7">
                  <c:v>51.5</c:v>
                </c:pt>
                <c:pt idx="8">
                  <c:v>49.33</c:v>
                </c:pt>
                <c:pt idx="9">
                  <c:v>64.16</c:v>
                </c:pt>
                <c:pt idx="10">
                  <c:v>71.37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A4-41C4-BC2B-20825F6ECC1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 г.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Химия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  <c:pt idx="0">
                  <c:v>66.849999999999994</c:v>
                </c:pt>
                <c:pt idx="1">
                  <c:v>45.69</c:v>
                </c:pt>
                <c:pt idx="2">
                  <c:v>4.12</c:v>
                </c:pt>
                <c:pt idx="3">
                  <c:v>51.25</c:v>
                </c:pt>
                <c:pt idx="4">
                  <c:v>41.71</c:v>
                </c:pt>
                <c:pt idx="5">
                  <c:v>40</c:v>
                </c:pt>
                <c:pt idx="6">
                  <c:v>46.56</c:v>
                </c:pt>
                <c:pt idx="7">
                  <c:v>52.58</c:v>
                </c:pt>
                <c:pt idx="8">
                  <c:v>42</c:v>
                </c:pt>
                <c:pt idx="9">
                  <c:v>26.25</c:v>
                </c:pt>
                <c:pt idx="1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A4-41C4-BC2B-20825F6ECC1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2017 г.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Химия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Лист1!$G$2:$G$12</c:f>
              <c:numCache>
                <c:formatCode>General</c:formatCode>
                <c:ptCount val="11"/>
                <c:pt idx="0">
                  <c:v>69</c:v>
                </c:pt>
                <c:pt idx="1">
                  <c:v>36</c:v>
                </c:pt>
                <c:pt idx="2">
                  <c:v>4.3600000000000003</c:v>
                </c:pt>
                <c:pt idx="3">
                  <c:v>38</c:v>
                </c:pt>
                <c:pt idx="4">
                  <c:v>51</c:v>
                </c:pt>
                <c:pt idx="5">
                  <c:v>49</c:v>
                </c:pt>
                <c:pt idx="6">
                  <c:v>55</c:v>
                </c:pt>
                <c:pt idx="7">
                  <c:v>58</c:v>
                </c:pt>
                <c:pt idx="8">
                  <c:v>27</c:v>
                </c:pt>
                <c:pt idx="9">
                  <c:v>39</c:v>
                </c:pt>
                <c:pt idx="1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A4-41C4-BC2B-20825F6ECC1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2016 г.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0000"/>
                  </a:schemeClr>
                </a:gs>
                <a:gs pos="75000">
                  <a:schemeClr val="accent1">
                    <a:lumMod val="60000"/>
                    <a:lumMod val="60000"/>
                    <a:lumOff val="40000"/>
                  </a:schemeClr>
                </a:gs>
                <a:gs pos="51000">
                  <a:schemeClr val="accent1">
                    <a:lumMod val="60000"/>
                    <a:alpha val="75000"/>
                  </a:schemeClr>
                </a:gs>
                <a:gs pos="100000">
                  <a:schemeClr val="accent1">
                    <a:lumMod val="6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Химия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Лист1!$H$2:$H$12</c:f>
              <c:numCache>
                <c:formatCode>General</c:formatCode>
                <c:ptCount val="11"/>
                <c:pt idx="0">
                  <c:v>73</c:v>
                </c:pt>
                <c:pt idx="1">
                  <c:v>44</c:v>
                </c:pt>
                <c:pt idx="2">
                  <c:v>4.25</c:v>
                </c:pt>
                <c:pt idx="3">
                  <c:v>53</c:v>
                </c:pt>
                <c:pt idx="4">
                  <c:v>48</c:v>
                </c:pt>
                <c:pt idx="5">
                  <c:v>74</c:v>
                </c:pt>
                <c:pt idx="6">
                  <c:v>58</c:v>
                </c:pt>
                <c:pt idx="7">
                  <c:v>60</c:v>
                </c:pt>
                <c:pt idx="9">
                  <c:v>46</c:v>
                </c:pt>
                <c:pt idx="1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A4-41C4-BC2B-20825F6ECC1D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2015 г.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0000"/>
                  </a:schemeClr>
                </a:gs>
                <a:gs pos="75000">
                  <a:schemeClr val="accent2">
                    <a:lumMod val="60000"/>
                    <a:lumMod val="60000"/>
                    <a:lumOff val="40000"/>
                  </a:schemeClr>
                </a:gs>
                <a:gs pos="51000">
                  <a:schemeClr val="accent2">
                    <a:lumMod val="60000"/>
                    <a:alpha val="75000"/>
                  </a:schemeClr>
                </a:gs>
                <a:gs pos="100000">
                  <a:schemeClr val="accent2">
                    <a:lumMod val="6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Химия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Лист1!$I$2:$I$12</c:f>
              <c:numCache>
                <c:formatCode>General</c:formatCode>
                <c:ptCount val="11"/>
                <c:pt idx="0">
                  <c:v>70</c:v>
                </c:pt>
                <c:pt idx="1">
                  <c:v>43</c:v>
                </c:pt>
                <c:pt idx="2">
                  <c:v>4</c:v>
                </c:pt>
                <c:pt idx="3">
                  <c:v>63</c:v>
                </c:pt>
                <c:pt idx="4">
                  <c:v>50</c:v>
                </c:pt>
                <c:pt idx="5">
                  <c:v>45</c:v>
                </c:pt>
                <c:pt idx="6">
                  <c:v>56</c:v>
                </c:pt>
                <c:pt idx="7">
                  <c:v>64</c:v>
                </c:pt>
                <c:pt idx="8">
                  <c:v>50</c:v>
                </c:pt>
                <c:pt idx="9">
                  <c:v>57</c:v>
                </c:pt>
                <c:pt idx="1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6A4-41C4-BC2B-20825F6ECC1D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2014 г.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60000"/>
                  </a:schemeClr>
                </a:gs>
                <a:gs pos="75000">
                  <a:schemeClr val="accent3">
                    <a:lumMod val="60000"/>
                    <a:lumMod val="60000"/>
                    <a:lumOff val="40000"/>
                  </a:schemeClr>
                </a:gs>
                <a:gs pos="51000">
                  <a:schemeClr val="accent3">
                    <a:lumMod val="60000"/>
                    <a:alpha val="75000"/>
                  </a:schemeClr>
                </a:gs>
                <a:gs pos="100000">
                  <a:schemeClr val="accent3">
                    <a:lumMod val="6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Химия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Лист1!$J$2:$J$12</c:f>
              <c:numCache>
                <c:formatCode>General</c:formatCode>
                <c:ptCount val="11"/>
                <c:pt idx="0">
                  <c:v>64</c:v>
                </c:pt>
                <c:pt idx="1">
                  <c:v>46.4</c:v>
                </c:pt>
                <c:pt idx="3">
                  <c:v>62</c:v>
                </c:pt>
                <c:pt idx="4">
                  <c:v>44.4</c:v>
                </c:pt>
                <c:pt idx="5">
                  <c:v>73</c:v>
                </c:pt>
                <c:pt idx="6">
                  <c:v>42.9</c:v>
                </c:pt>
                <c:pt idx="7">
                  <c:v>60.7</c:v>
                </c:pt>
                <c:pt idx="9">
                  <c:v>78.3</c:v>
                </c:pt>
                <c:pt idx="1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A4-41C4-BC2B-20825F6ECC1D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2013 г.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60000"/>
                  </a:schemeClr>
                </a:gs>
                <a:gs pos="75000">
                  <a:schemeClr val="accent4">
                    <a:lumMod val="60000"/>
                    <a:lumMod val="60000"/>
                    <a:lumOff val="40000"/>
                  </a:schemeClr>
                </a:gs>
                <a:gs pos="51000">
                  <a:schemeClr val="accent4">
                    <a:lumMod val="60000"/>
                    <a:alpha val="75000"/>
                  </a:schemeClr>
                </a:gs>
                <a:gs pos="100000">
                  <a:schemeClr val="accent4">
                    <a:lumMod val="6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  <c:pt idx="3">
                  <c:v>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Обществознание</c:v>
                </c:pt>
                <c:pt idx="8">
                  <c:v>Информатика</c:v>
                </c:pt>
                <c:pt idx="9">
                  <c:v>Химия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Лист1!$K$2:$K$12</c:f>
              <c:numCache>
                <c:formatCode>General</c:formatCode>
                <c:ptCount val="11"/>
                <c:pt idx="0">
                  <c:v>72.400000000000006</c:v>
                </c:pt>
                <c:pt idx="1">
                  <c:v>54.3</c:v>
                </c:pt>
                <c:pt idx="3">
                  <c:v>52.3</c:v>
                </c:pt>
                <c:pt idx="4">
                  <c:v>56.7</c:v>
                </c:pt>
                <c:pt idx="5">
                  <c:v>67.7</c:v>
                </c:pt>
                <c:pt idx="6">
                  <c:v>76.3</c:v>
                </c:pt>
                <c:pt idx="7">
                  <c:v>65.2</c:v>
                </c:pt>
                <c:pt idx="9">
                  <c:v>70</c:v>
                </c:pt>
                <c:pt idx="10">
                  <c:v>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A4-41C4-BC2B-20825F6ECC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75045120"/>
        <c:axId val="75073792"/>
      </c:barChart>
      <c:catAx>
        <c:axId val="75045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073792"/>
        <c:crosses val="autoZero"/>
        <c:auto val="1"/>
        <c:lblAlgn val="ctr"/>
        <c:lblOffset val="100"/>
        <c:noMultiLvlLbl val="1"/>
      </c:catAx>
      <c:valAx>
        <c:axId val="750737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045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/>
              <a:t>РУССКИЙ ЯЗЫК </a:t>
            </a:r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7129702537182858E-2"/>
          <c:y val="2.6490667833187518E-2"/>
          <c:w val="0.94287029746281714"/>
          <c:h val="0.87504520268299801"/>
        </c:manualLayout>
      </c:layout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83-43D9-BF9F-7FC5394667DC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D83-43D9-BF9F-7FC5394667DC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83-43D9-BF9F-7FC5394667DC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D83-43D9-BF9F-7FC5394667DC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83-43D9-BF9F-7FC5394667DC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DD83-43D9-BF9F-7FC5394667DC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22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D83-43D9-BF9F-7FC5394667DC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DD83-43D9-BF9F-7FC5394667DC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22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D83-43D9-BF9F-7FC5394667DC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22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DD83-43D9-BF9F-7FC5394667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2022 г.</c:v>
                </c:pt>
                <c:pt idx="1">
                  <c:v>2021 г.</c:v>
                </c:pt>
                <c:pt idx="2">
                  <c:v>2020 г.</c:v>
                </c:pt>
                <c:pt idx="3">
                  <c:v>2019 г.</c:v>
                </c:pt>
                <c:pt idx="4">
                  <c:v>2018 г.</c:v>
                </c:pt>
                <c:pt idx="5">
                  <c:v>2017 г.</c:v>
                </c:pt>
                <c:pt idx="6">
                  <c:v>2016 г.</c:v>
                </c:pt>
                <c:pt idx="7">
                  <c:v>2015 г.</c:v>
                </c:pt>
                <c:pt idx="8">
                  <c:v>2014 г.</c:v>
                </c:pt>
                <c:pt idx="9">
                  <c:v>2013 г.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69</c:v>
                </c:pt>
                <c:pt idx="1">
                  <c:v>68.23</c:v>
                </c:pt>
                <c:pt idx="2">
                  <c:v>67.900000000000006</c:v>
                </c:pt>
                <c:pt idx="3">
                  <c:v>67.45</c:v>
                </c:pt>
                <c:pt idx="4">
                  <c:v>66.849999999999994</c:v>
                </c:pt>
                <c:pt idx="5">
                  <c:v>69</c:v>
                </c:pt>
                <c:pt idx="6">
                  <c:v>73</c:v>
                </c:pt>
                <c:pt idx="7">
                  <c:v>70</c:v>
                </c:pt>
                <c:pt idx="8">
                  <c:v>64</c:v>
                </c:pt>
                <c:pt idx="9">
                  <c:v>72.400000000000006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D83-43D9-BF9F-7FC5394667D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891968"/>
        <c:axId val="45893504"/>
      </c:lineChart>
      <c:catAx>
        <c:axId val="45891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93504"/>
        <c:crosses val="autoZero"/>
        <c:auto val="1"/>
        <c:lblAlgn val="ctr"/>
        <c:lblOffset val="100"/>
        <c:noMultiLvlLbl val="1"/>
      </c:catAx>
      <c:valAx>
        <c:axId val="4589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919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zero"/>
    <c:showDLblsOverMax val="1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 smtClean="0"/>
              <a:t>МАТЕМАТИКА ПРОФИЛЬНАЯ</a:t>
            </a:r>
            <a:endParaRPr lang="ru-RU" dirty="0"/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1296478565179352E-2"/>
          <c:y val="7.1794400699912511E-2"/>
          <c:w val="0.93925907699037625"/>
          <c:h val="0.87961621463983664"/>
        </c:manualLayout>
      </c:layout>
      <c:lineChart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 П</c:v>
                </c:pt>
              </c:strCache>
            </c:strRef>
          </c:tx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1F-47FE-B409-DFD11EADC5CF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1F-47FE-B409-DFD11EADC5CF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1F-47FE-B409-DFD11EADC5CF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1F-47FE-B409-DFD11EADC5CF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1F-47FE-B409-DFD11EADC5CF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51F-47FE-B409-DFD11EADC5CF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22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151F-47FE-B409-DFD11EADC5CF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151F-47FE-B409-DFD11EADC5CF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22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151F-47FE-B409-DFD11EADC5CF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22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151F-47FE-B409-DFD11EADC5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2022 г.</c:v>
                </c:pt>
                <c:pt idx="1">
                  <c:v>2021 г.</c:v>
                </c:pt>
                <c:pt idx="2">
                  <c:v>2020 г.</c:v>
                </c:pt>
                <c:pt idx="3">
                  <c:v>2019 г.</c:v>
                </c:pt>
                <c:pt idx="4">
                  <c:v>2018 г.</c:v>
                </c:pt>
                <c:pt idx="5">
                  <c:v>2017 г.</c:v>
                </c:pt>
                <c:pt idx="6">
                  <c:v>2016 г.</c:v>
                </c:pt>
                <c:pt idx="7">
                  <c:v>2015 г.</c:v>
                </c:pt>
                <c:pt idx="8">
                  <c:v>2014 г.</c:v>
                </c:pt>
                <c:pt idx="9">
                  <c:v>2013 г.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60</c:v>
                </c:pt>
                <c:pt idx="1">
                  <c:v>51.5</c:v>
                </c:pt>
                <c:pt idx="2">
                  <c:v>51.5</c:v>
                </c:pt>
                <c:pt idx="3">
                  <c:v>55.22</c:v>
                </c:pt>
                <c:pt idx="4">
                  <c:v>45.69</c:v>
                </c:pt>
                <c:pt idx="5">
                  <c:v>36</c:v>
                </c:pt>
                <c:pt idx="6">
                  <c:v>44</c:v>
                </c:pt>
                <c:pt idx="7">
                  <c:v>43</c:v>
                </c:pt>
                <c:pt idx="8">
                  <c:v>46.4</c:v>
                </c:pt>
                <c:pt idx="9">
                  <c:v>54.3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E2F-415E-AE08-B1A7DCB929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4607616"/>
        <c:axId val="74642176"/>
      </c:lineChart>
      <c:catAx>
        <c:axId val="74607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642176"/>
        <c:crosses val="autoZero"/>
        <c:auto val="1"/>
        <c:lblAlgn val="ctr"/>
        <c:lblOffset val="100"/>
        <c:noMultiLvlLbl val="1"/>
      </c:catAx>
      <c:valAx>
        <c:axId val="7464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6076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zero"/>
    <c:showDLblsOverMax val="1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 smtClean="0"/>
              <a:t>МАТЕМАТИКА БАЗОВАЯ </a:t>
            </a:r>
            <a:endParaRPr lang="ru-RU" dirty="0"/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6574256342957127E-2"/>
          <c:y val="2.6490813648293962E-2"/>
          <c:w val="0.9467590769903762"/>
          <c:h val="0.90541848935549718"/>
        </c:manualLayout>
      </c:layout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 Б</c:v>
                </c:pt>
              </c:strCache>
            </c:strRef>
          </c:tx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34-40F9-A422-109F78BAC6A3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34-40F9-A422-109F78BAC6A3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34-40F9-A422-109F78BAC6A3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234-40F9-A422-109F78BAC6A3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234-40F9-A422-109F78BAC6A3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A234-40F9-A422-109F78BAC6A3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22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A234-40F9-A422-109F78BAC6A3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A234-40F9-A422-109F78BAC6A3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22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A234-40F9-A422-109F78BAC6A3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22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A234-40F9-A422-109F78BAC6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2022 г.</c:v>
                </c:pt>
                <c:pt idx="1">
                  <c:v>2021 г.</c:v>
                </c:pt>
                <c:pt idx="2">
                  <c:v>2020 г.</c:v>
                </c:pt>
                <c:pt idx="3">
                  <c:v>2019 г.</c:v>
                </c:pt>
                <c:pt idx="4">
                  <c:v>2018 г.</c:v>
                </c:pt>
                <c:pt idx="5">
                  <c:v>2017 г.</c:v>
                </c:pt>
                <c:pt idx="6">
                  <c:v>2016 г.</c:v>
                </c:pt>
                <c:pt idx="7">
                  <c:v>2015 г.</c:v>
                </c:pt>
                <c:pt idx="8">
                  <c:v>2014 г.</c:v>
                </c:pt>
                <c:pt idx="9">
                  <c:v>2013 г.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4.5</c:v>
                </c:pt>
                <c:pt idx="3">
                  <c:v>3.8</c:v>
                </c:pt>
                <c:pt idx="4">
                  <c:v>4.12</c:v>
                </c:pt>
                <c:pt idx="5">
                  <c:v>4.3600000000000003</c:v>
                </c:pt>
                <c:pt idx="6">
                  <c:v>4.25</c:v>
                </c:pt>
                <c:pt idx="7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864-4825-A480-0EE700E02D1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607936"/>
        <c:axId val="63289216"/>
      </c:lineChart>
      <c:catAx>
        <c:axId val="456079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crossAx val="63289216"/>
        <c:crosses val="autoZero"/>
        <c:auto val="1"/>
        <c:lblAlgn val="ctr"/>
        <c:lblOffset val="100"/>
        <c:noMultiLvlLbl val="1"/>
      </c:catAx>
      <c:valAx>
        <c:axId val="6328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6079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 smtClean="0"/>
              <a:t>ЛИТЕРАТУРА</a:t>
            </a:r>
            <a:r>
              <a:rPr lang="ru-RU" baseline="0" dirty="0" smtClean="0"/>
              <a:t> </a:t>
            </a:r>
            <a:endParaRPr lang="ru-RU" dirty="0"/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Литература</c:v>
                </c:pt>
              </c:strCache>
            </c:strRef>
          </c:tx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76-4B1B-8BA3-9FEAE23176AD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76-4B1B-8BA3-9FEAE23176AD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76-4B1B-8BA3-9FEAE23176AD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76-4B1B-8BA3-9FEAE23176AD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676-4B1B-8BA3-9FEAE23176AD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676-4B1B-8BA3-9FEAE23176AD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22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676-4B1B-8BA3-9FEAE23176AD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D676-4B1B-8BA3-9FEAE23176AD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22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D676-4B1B-8BA3-9FEAE23176AD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22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D676-4B1B-8BA3-9FEAE23176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2022 г.</c:v>
                </c:pt>
                <c:pt idx="1">
                  <c:v>2021 г.</c:v>
                </c:pt>
                <c:pt idx="2">
                  <c:v>2020 г.</c:v>
                </c:pt>
                <c:pt idx="3">
                  <c:v>2019 г.</c:v>
                </c:pt>
                <c:pt idx="4">
                  <c:v>2018 г.</c:v>
                </c:pt>
                <c:pt idx="5">
                  <c:v>2017 г.</c:v>
                </c:pt>
                <c:pt idx="6">
                  <c:v>2016 г.</c:v>
                </c:pt>
                <c:pt idx="7">
                  <c:v>2015 г.</c:v>
                </c:pt>
                <c:pt idx="8">
                  <c:v>2014 г.</c:v>
                </c:pt>
                <c:pt idx="9">
                  <c:v>2013 г.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66</c:v>
                </c:pt>
                <c:pt idx="1">
                  <c:v>61</c:v>
                </c:pt>
                <c:pt idx="2">
                  <c:v>61</c:v>
                </c:pt>
                <c:pt idx="3">
                  <c:v>69.22</c:v>
                </c:pt>
                <c:pt idx="4">
                  <c:v>51.25</c:v>
                </c:pt>
                <c:pt idx="5">
                  <c:v>38</c:v>
                </c:pt>
                <c:pt idx="6">
                  <c:v>53</c:v>
                </c:pt>
                <c:pt idx="7">
                  <c:v>63</c:v>
                </c:pt>
                <c:pt idx="8">
                  <c:v>62</c:v>
                </c:pt>
                <c:pt idx="9">
                  <c:v>52.3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0D5-40E3-8114-6E927B880A9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4058496"/>
        <c:axId val="64064512"/>
      </c:lineChart>
      <c:catAx>
        <c:axId val="640584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crossAx val="64064512"/>
        <c:crosses val="autoZero"/>
        <c:auto val="1"/>
        <c:lblAlgn val="ctr"/>
        <c:lblOffset val="100"/>
        <c:noMultiLvlLbl val="1"/>
      </c:catAx>
      <c:valAx>
        <c:axId val="6406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0584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 smtClean="0"/>
              <a:t>ФИЗИКА</a:t>
            </a:r>
            <a:r>
              <a:rPr lang="ru-RU" baseline="0" dirty="0" smtClean="0"/>
              <a:t> </a:t>
            </a:r>
            <a:endParaRPr lang="ru-RU" dirty="0"/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Физика</c:v>
                </c:pt>
              </c:strCache>
            </c:strRef>
          </c:tx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02-43C4-8E28-1D05ABD21FC2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02-43C4-8E28-1D05ABD21FC2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02-43C4-8E28-1D05ABD21FC2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02-43C4-8E28-1D05ABD21FC2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F02-43C4-8E28-1D05ABD21FC2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F02-43C4-8E28-1D05ABD21FC2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22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F02-43C4-8E28-1D05ABD21FC2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9F02-43C4-8E28-1D05ABD21FC2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22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9F02-43C4-8E28-1D05ABD21FC2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22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9F02-43C4-8E28-1D05ABD21F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2022 г.</c:v>
                </c:pt>
                <c:pt idx="1">
                  <c:v>2021 г.</c:v>
                </c:pt>
                <c:pt idx="2">
                  <c:v>2020 г.</c:v>
                </c:pt>
                <c:pt idx="3">
                  <c:v>2019 г.</c:v>
                </c:pt>
                <c:pt idx="4">
                  <c:v>2018 г.</c:v>
                </c:pt>
                <c:pt idx="5">
                  <c:v>2017 г.</c:v>
                </c:pt>
                <c:pt idx="6">
                  <c:v>2016 г.</c:v>
                </c:pt>
                <c:pt idx="7">
                  <c:v>2015 г.</c:v>
                </c:pt>
                <c:pt idx="8">
                  <c:v>2014 г.</c:v>
                </c:pt>
                <c:pt idx="9">
                  <c:v>2013 г.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51</c:v>
                </c:pt>
                <c:pt idx="1">
                  <c:v>52</c:v>
                </c:pt>
                <c:pt idx="2">
                  <c:v>52</c:v>
                </c:pt>
                <c:pt idx="3">
                  <c:v>49.22</c:v>
                </c:pt>
                <c:pt idx="4">
                  <c:v>41.71</c:v>
                </c:pt>
                <c:pt idx="5">
                  <c:v>51</c:v>
                </c:pt>
                <c:pt idx="6">
                  <c:v>48</c:v>
                </c:pt>
                <c:pt idx="7">
                  <c:v>50</c:v>
                </c:pt>
                <c:pt idx="8">
                  <c:v>44.4</c:v>
                </c:pt>
                <c:pt idx="9">
                  <c:v>56.7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D28-4224-B954-E6CA3DFED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053056"/>
        <c:axId val="70889472"/>
      </c:lineChart>
      <c:catAx>
        <c:axId val="470530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crossAx val="70889472"/>
        <c:crosses val="autoZero"/>
        <c:auto val="1"/>
        <c:lblAlgn val="ctr"/>
        <c:lblOffset val="100"/>
        <c:noMultiLvlLbl val="1"/>
      </c:catAx>
      <c:valAx>
        <c:axId val="7088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0530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 smtClean="0"/>
              <a:t>БИОЛОГИЯ</a:t>
            </a:r>
            <a:endParaRPr lang="ru-RU" dirty="0"/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2685367454068243E-2"/>
          <c:y val="2.6490813648293962E-2"/>
          <c:w val="0.9434257436570429"/>
          <c:h val="0.90541848935549718"/>
        </c:manualLayout>
      </c:layout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Биология</c:v>
                </c:pt>
              </c:strCache>
            </c:strRef>
          </c:tx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9D-45CB-AB56-1FB1F4D11520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9D-45CB-AB56-1FB1F4D11520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29D-45CB-AB56-1FB1F4D11520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29D-45CB-AB56-1FB1F4D11520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29D-45CB-AB56-1FB1F4D11520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B29D-45CB-AB56-1FB1F4D11520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22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B29D-45CB-AB56-1FB1F4D11520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B29D-45CB-AB56-1FB1F4D11520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22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B29D-45CB-AB56-1FB1F4D11520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22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B29D-45CB-AB56-1FB1F4D115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2022 г.</c:v>
                </c:pt>
                <c:pt idx="1">
                  <c:v>2021 г.</c:v>
                </c:pt>
                <c:pt idx="2">
                  <c:v>2020 г.</c:v>
                </c:pt>
                <c:pt idx="3">
                  <c:v>2019 г.</c:v>
                </c:pt>
                <c:pt idx="4">
                  <c:v>2018 г.</c:v>
                </c:pt>
                <c:pt idx="5">
                  <c:v>2017 г.</c:v>
                </c:pt>
                <c:pt idx="6">
                  <c:v>2016 г.</c:v>
                </c:pt>
                <c:pt idx="7">
                  <c:v>2015 г.</c:v>
                </c:pt>
                <c:pt idx="8">
                  <c:v>2014 г.</c:v>
                </c:pt>
                <c:pt idx="9">
                  <c:v>2013 г.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45</c:v>
                </c:pt>
                <c:pt idx="1">
                  <c:v>43.8</c:v>
                </c:pt>
                <c:pt idx="2">
                  <c:v>41</c:v>
                </c:pt>
                <c:pt idx="3">
                  <c:v>44.41</c:v>
                </c:pt>
                <c:pt idx="4">
                  <c:v>40</c:v>
                </c:pt>
                <c:pt idx="5">
                  <c:v>49</c:v>
                </c:pt>
                <c:pt idx="6">
                  <c:v>74</c:v>
                </c:pt>
                <c:pt idx="7">
                  <c:v>45</c:v>
                </c:pt>
                <c:pt idx="8">
                  <c:v>73</c:v>
                </c:pt>
                <c:pt idx="9">
                  <c:v>67.7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5CE-4ACE-9E69-419A8A09D6B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0263040"/>
        <c:axId val="60280192"/>
      </c:lineChart>
      <c:catAx>
        <c:axId val="602630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crossAx val="60280192"/>
        <c:crosses val="autoZero"/>
        <c:auto val="1"/>
        <c:lblAlgn val="ctr"/>
        <c:lblOffset val="100"/>
        <c:noMultiLvlLbl val="1"/>
      </c:catAx>
      <c:valAx>
        <c:axId val="6028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2630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87C097-7F44-485C-AE92-54BF537CE9B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E090A7-073E-47FA-A7EE-2B06894CFD53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задачи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25412A51-A2DD-4AAF-A867-D16E81687CEC}" type="parTrans" cxnId="{67AE1D06-1AA5-4E4D-A8DD-127ECDE8942B}">
      <dgm:prSet/>
      <dgm:spPr/>
      <dgm:t>
        <a:bodyPr/>
        <a:lstStyle/>
        <a:p>
          <a:endParaRPr lang="ru-RU"/>
        </a:p>
      </dgm:t>
    </dgm:pt>
    <dgm:pt modelId="{311C5231-1069-453E-8198-07740A096282}" type="sibTrans" cxnId="{67AE1D06-1AA5-4E4D-A8DD-127ECDE8942B}">
      <dgm:prSet/>
      <dgm:spPr/>
      <dgm:t>
        <a:bodyPr/>
        <a:lstStyle/>
        <a:p>
          <a:endParaRPr lang="ru-RU"/>
        </a:p>
      </dgm:t>
    </dgm:pt>
    <dgm:pt modelId="{8EE7E979-BD2D-4C2F-8126-D1C1E1905901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1. Оптимизация учебной, психологической нагрузки обучающихся, выпускников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E182CB6A-F81F-4899-91FC-194F442320F7}" type="parTrans" cxnId="{2E75E9AF-A220-48B0-AD47-AA078CBEF767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B74FCE23-C131-486F-8F58-DF01EFD2359F}" type="sibTrans" cxnId="{2E75E9AF-A220-48B0-AD47-AA078CBEF767}">
      <dgm:prSet/>
      <dgm:spPr/>
      <dgm:t>
        <a:bodyPr/>
        <a:lstStyle/>
        <a:p>
          <a:endParaRPr lang="ru-RU"/>
        </a:p>
      </dgm:t>
    </dgm:pt>
    <dgm:pt modelId="{8341D0CC-6B66-403F-B9AA-51253168E92C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2. Повышение мотивационной составляющей</a:t>
          </a:r>
        </a:p>
      </dgm:t>
    </dgm:pt>
    <dgm:pt modelId="{E72A0279-071F-4F34-87BA-B3A8357F450F}" type="parTrans" cxnId="{F1065AB3-12BD-45A3-8C4F-FB709EED00E0}">
      <dgm:prSet/>
      <dgm:spPr/>
      <dgm:t>
        <a:bodyPr/>
        <a:lstStyle/>
        <a:p>
          <a:endParaRPr lang="ru-RU"/>
        </a:p>
      </dgm:t>
    </dgm:pt>
    <dgm:pt modelId="{6F240A70-727E-4A96-845D-0023B8BD516B}" type="sibTrans" cxnId="{F1065AB3-12BD-45A3-8C4F-FB709EED00E0}">
      <dgm:prSet/>
      <dgm:spPr/>
      <dgm:t>
        <a:bodyPr/>
        <a:lstStyle/>
        <a:p>
          <a:endParaRPr lang="ru-RU"/>
        </a:p>
      </dgm:t>
    </dgm:pt>
    <dgm:pt modelId="{C314F866-DEA9-4B23-B2B4-ABBA7DB3716F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3. Совершенствование деятельности учителей-предметников по повышению качества подготовки выпускников к ГИА.</a:t>
          </a:r>
        </a:p>
      </dgm:t>
    </dgm:pt>
    <dgm:pt modelId="{550A2A66-6ABE-435A-964C-943C1DF49E44}" type="parTrans" cxnId="{C0FF1090-9F10-4617-A08A-1C536E02376C}">
      <dgm:prSet/>
      <dgm:spPr/>
      <dgm:t>
        <a:bodyPr/>
        <a:lstStyle/>
        <a:p>
          <a:endParaRPr lang="ru-RU"/>
        </a:p>
      </dgm:t>
    </dgm:pt>
    <dgm:pt modelId="{69A2634B-A85E-4E9B-A87B-3D02155105B3}" type="sibTrans" cxnId="{C0FF1090-9F10-4617-A08A-1C536E02376C}">
      <dgm:prSet/>
      <dgm:spPr/>
      <dgm:t>
        <a:bodyPr/>
        <a:lstStyle/>
        <a:p>
          <a:endParaRPr lang="ru-RU"/>
        </a:p>
      </dgm:t>
    </dgm:pt>
    <dgm:pt modelId="{D31520AC-DD24-4BDC-93AA-7937CB1639FA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4. Корректировка в работе администрации школы в рамках подготовки и проведения ГИА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9E028C53-EF3C-4D39-984F-8AC1EF93B4B2}" type="parTrans" cxnId="{4F80A588-D538-48BC-8C18-0D8A0824654C}">
      <dgm:prSet/>
      <dgm:spPr/>
      <dgm:t>
        <a:bodyPr/>
        <a:lstStyle/>
        <a:p>
          <a:endParaRPr lang="ru-RU"/>
        </a:p>
      </dgm:t>
    </dgm:pt>
    <dgm:pt modelId="{58D0915A-E42E-4A82-9C0B-91B2E0B5F96B}" type="sibTrans" cxnId="{4F80A588-D538-48BC-8C18-0D8A0824654C}">
      <dgm:prSet/>
      <dgm:spPr/>
      <dgm:t>
        <a:bodyPr/>
        <a:lstStyle/>
        <a:p>
          <a:endParaRPr lang="ru-RU"/>
        </a:p>
      </dgm:t>
    </dgm:pt>
    <dgm:pt modelId="{6FFCDC70-1934-4E20-8850-F34C157A2FD6}" type="pres">
      <dgm:prSet presAssocID="{0B87C097-7F44-485C-AE92-54BF537CE9B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4837F9-7058-490E-83DE-E64B8396231D}" type="pres">
      <dgm:prSet presAssocID="{5FE090A7-073E-47FA-A7EE-2B06894CFD53}" presName="root1" presStyleCnt="0"/>
      <dgm:spPr/>
    </dgm:pt>
    <dgm:pt modelId="{F332CF2B-1266-4F98-8CA2-51A47D24C703}" type="pres">
      <dgm:prSet presAssocID="{5FE090A7-073E-47FA-A7EE-2B06894CFD53}" presName="LevelOneTextNode" presStyleLbl="node0" presStyleIdx="0" presStyleCnt="1" custScaleY="151553" custLinFactNeighborX="-13728" custLinFactNeighborY="-125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BD7B3D2-05B1-4B8E-B969-5E9243C6D8B4}" type="pres">
      <dgm:prSet presAssocID="{5FE090A7-073E-47FA-A7EE-2B06894CFD53}" presName="level2hierChild" presStyleCnt="0"/>
      <dgm:spPr/>
    </dgm:pt>
    <dgm:pt modelId="{0829F7DB-C124-4D30-9C29-D9A6F360991E}" type="pres">
      <dgm:prSet presAssocID="{E182CB6A-F81F-4899-91FC-194F442320F7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A4CD95C-27E4-44AD-972D-AC3FBC380F2C}" type="pres">
      <dgm:prSet presAssocID="{E182CB6A-F81F-4899-91FC-194F442320F7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11C0FF0-3D37-4E6E-8143-9C36A4D4F1E0}" type="pres">
      <dgm:prSet presAssocID="{8EE7E979-BD2D-4C2F-8126-D1C1E1905901}" presName="root2" presStyleCnt="0"/>
      <dgm:spPr/>
    </dgm:pt>
    <dgm:pt modelId="{7D16CB52-AD55-4217-AEAD-F162B9DB36AB}" type="pres">
      <dgm:prSet presAssocID="{8EE7E979-BD2D-4C2F-8126-D1C1E1905901}" presName="LevelTwoTextNode" presStyleLbl="node2" presStyleIdx="0" presStyleCnt="4" custScaleY="22916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1C974A5-B822-4CF0-9D79-CF3DDDBA6328}" type="pres">
      <dgm:prSet presAssocID="{8EE7E979-BD2D-4C2F-8126-D1C1E1905901}" presName="level3hierChild" presStyleCnt="0"/>
      <dgm:spPr/>
    </dgm:pt>
    <dgm:pt modelId="{773D18D6-57D2-47F2-9183-12329EA82413}" type="pres">
      <dgm:prSet presAssocID="{E72A0279-071F-4F34-87BA-B3A8357F450F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9358202-27F0-4D34-94C9-7FF0C5A55225}" type="pres">
      <dgm:prSet presAssocID="{E72A0279-071F-4F34-87BA-B3A8357F450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1BABBBC-B349-45B7-AEE2-E86D14075AFC}" type="pres">
      <dgm:prSet presAssocID="{8341D0CC-6B66-403F-B9AA-51253168E92C}" presName="root2" presStyleCnt="0"/>
      <dgm:spPr/>
    </dgm:pt>
    <dgm:pt modelId="{ED56AE52-DC9C-478D-8B4B-C475C7EE4735}" type="pres">
      <dgm:prSet presAssocID="{8341D0CC-6B66-403F-B9AA-51253168E92C}" presName="LevelTwoTextNode" presStyleLbl="node2" presStyleIdx="1" presStyleCnt="4" custScaleY="177326" custLinFactNeighborX="-1255" custLinFactNeighborY="37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65DEDA-B39C-4798-B1E3-DC4DE9DF42B3}" type="pres">
      <dgm:prSet presAssocID="{8341D0CC-6B66-403F-B9AA-51253168E92C}" presName="level3hierChild" presStyleCnt="0"/>
      <dgm:spPr/>
    </dgm:pt>
    <dgm:pt modelId="{D3C4A5A3-BB47-4849-B470-B547AB5ACD5A}" type="pres">
      <dgm:prSet presAssocID="{550A2A66-6ABE-435A-964C-943C1DF49E44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9132BDED-CFCB-42E6-82D4-C6A22594B7E3}" type="pres">
      <dgm:prSet presAssocID="{550A2A66-6ABE-435A-964C-943C1DF49E4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B9768C6-C0E4-4DA4-9D92-42DD6936C69E}" type="pres">
      <dgm:prSet presAssocID="{C314F866-DEA9-4B23-B2B4-ABBA7DB3716F}" presName="root2" presStyleCnt="0"/>
      <dgm:spPr/>
    </dgm:pt>
    <dgm:pt modelId="{2BF957DD-525E-4693-ADA4-18A2D6F880B9}" type="pres">
      <dgm:prSet presAssocID="{C314F866-DEA9-4B23-B2B4-ABBA7DB3716F}" presName="LevelTwoTextNode" presStyleLbl="node2" presStyleIdx="2" presStyleCnt="4" custScaleY="231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495B12-1378-43C6-9403-133470D00212}" type="pres">
      <dgm:prSet presAssocID="{C314F866-DEA9-4B23-B2B4-ABBA7DB3716F}" presName="level3hierChild" presStyleCnt="0"/>
      <dgm:spPr/>
    </dgm:pt>
    <dgm:pt modelId="{663C442C-B6C8-4F33-BD8A-E2E81F9CEE44}" type="pres">
      <dgm:prSet presAssocID="{9E028C53-EF3C-4D39-984F-8AC1EF93B4B2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8DB6AD49-DCA5-4D6B-9DDA-0B1D52AEFC01}" type="pres">
      <dgm:prSet presAssocID="{9E028C53-EF3C-4D39-984F-8AC1EF93B4B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E6ED6794-7C0B-4F57-A1FF-30A95CCCD333}" type="pres">
      <dgm:prSet presAssocID="{D31520AC-DD24-4BDC-93AA-7937CB1639FA}" presName="root2" presStyleCnt="0"/>
      <dgm:spPr/>
    </dgm:pt>
    <dgm:pt modelId="{0BB9C515-30E6-45BC-A18A-FEDC627C6251}" type="pres">
      <dgm:prSet presAssocID="{D31520AC-DD24-4BDC-93AA-7937CB1639FA}" presName="LevelTwoTextNode" presStyleLbl="node2" presStyleIdx="3" presStyleCnt="4" custScaleY="1661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7EC1FC-A962-41DA-945D-74B2FE86A28E}" type="pres">
      <dgm:prSet presAssocID="{D31520AC-DD24-4BDC-93AA-7937CB1639FA}" presName="level3hierChild" presStyleCnt="0"/>
      <dgm:spPr/>
    </dgm:pt>
  </dgm:ptLst>
  <dgm:cxnLst>
    <dgm:cxn modelId="{86708AAC-937D-4D00-A5E7-EFD4B1F1E3D7}" type="presOf" srcId="{E182CB6A-F81F-4899-91FC-194F442320F7}" destId="{0829F7DB-C124-4D30-9C29-D9A6F360991E}" srcOrd="0" destOrd="0" presId="urn:microsoft.com/office/officeart/2008/layout/HorizontalMultiLevelHierarchy"/>
    <dgm:cxn modelId="{1E7943ED-FA1E-460F-BC8B-96610A7DDE6F}" type="presOf" srcId="{E72A0279-071F-4F34-87BA-B3A8357F450F}" destId="{773D18D6-57D2-47F2-9183-12329EA82413}" srcOrd="0" destOrd="0" presId="urn:microsoft.com/office/officeart/2008/layout/HorizontalMultiLevelHierarchy"/>
    <dgm:cxn modelId="{5024D0E4-ACC0-4595-983B-41F52D8F470D}" type="presOf" srcId="{9E028C53-EF3C-4D39-984F-8AC1EF93B4B2}" destId="{663C442C-B6C8-4F33-BD8A-E2E81F9CEE44}" srcOrd="0" destOrd="0" presId="urn:microsoft.com/office/officeart/2008/layout/HorizontalMultiLevelHierarchy"/>
    <dgm:cxn modelId="{621E78DF-2ABF-4C84-AD9E-CB95CEFE65DC}" type="presOf" srcId="{C314F866-DEA9-4B23-B2B4-ABBA7DB3716F}" destId="{2BF957DD-525E-4693-ADA4-18A2D6F880B9}" srcOrd="0" destOrd="0" presId="urn:microsoft.com/office/officeart/2008/layout/HorizontalMultiLevelHierarchy"/>
    <dgm:cxn modelId="{C658CF3F-FCB3-45BE-8C44-ACE2344ADBC3}" type="presOf" srcId="{E182CB6A-F81F-4899-91FC-194F442320F7}" destId="{DA4CD95C-27E4-44AD-972D-AC3FBC380F2C}" srcOrd="1" destOrd="0" presId="urn:microsoft.com/office/officeart/2008/layout/HorizontalMultiLevelHierarchy"/>
    <dgm:cxn modelId="{E94134FF-9009-4B29-82E7-2CBAAA92DD5F}" type="presOf" srcId="{8341D0CC-6B66-403F-B9AA-51253168E92C}" destId="{ED56AE52-DC9C-478D-8B4B-C475C7EE4735}" srcOrd="0" destOrd="0" presId="urn:microsoft.com/office/officeart/2008/layout/HorizontalMultiLevelHierarchy"/>
    <dgm:cxn modelId="{94120899-91D8-4360-8B12-BF37A473D00A}" type="presOf" srcId="{5FE090A7-073E-47FA-A7EE-2B06894CFD53}" destId="{F332CF2B-1266-4F98-8CA2-51A47D24C703}" srcOrd="0" destOrd="0" presId="urn:microsoft.com/office/officeart/2008/layout/HorizontalMultiLevelHierarchy"/>
    <dgm:cxn modelId="{8785C057-A6F3-424A-8006-A217897E4224}" type="presOf" srcId="{550A2A66-6ABE-435A-964C-943C1DF49E44}" destId="{D3C4A5A3-BB47-4849-B470-B547AB5ACD5A}" srcOrd="0" destOrd="0" presId="urn:microsoft.com/office/officeart/2008/layout/HorizontalMultiLevelHierarchy"/>
    <dgm:cxn modelId="{9A1B03C7-639A-4273-9511-BFE5A2C67931}" type="presOf" srcId="{D31520AC-DD24-4BDC-93AA-7937CB1639FA}" destId="{0BB9C515-30E6-45BC-A18A-FEDC627C6251}" srcOrd="0" destOrd="0" presId="urn:microsoft.com/office/officeart/2008/layout/HorizontalMultiLevelHierarchy"/>
    <dgm:cxn modelId="{3531A138-4996-48E5-BD00-F9FF2817F8C6}" type="presOf" srcId="{0B87C097-7F44-485C-AE92-54BF537CE9B1}" destId="{6FFCDC70-1934-4E20-8850-F34C157A2FD6}" srcOrd="0" destOrd="0" presId="urn:microsoft.com/office/officeart/2008/layout/HorizontalMultiLevelHierarchy"/>
    <dgm:cxn modelId="{2E75E9AF-A220-48B0-AD47-AA078CBEF767}" srcId="{5FE090A7-073E-47FA-A7EE-2B06894CFD53}" destId="{8EE7E979-BD2D-4C2F-8126-D1C1E1905901}" srcOrd="0" destOrd="0" parTransId="{E182CB6A-F81F-4899-91FC-194F442320F7}" sibTransId="{B74FCE23-C131-486F-8F58-DF01EFD2359F}"/>
    <dgm:cxn modelId="{C0FF1090-9F10-4617-A08A-1C536E02376C}" srcId="{5FE090A7-073E-47FA-A7EE-2B06894CFD53}" destId="{C314F866-DEA9-4B23-B2B4-ABBA7DB3716F}" srcOrd="2" destOrd="0" parTransId="{550A2A66-6ABE-435A-964C-943C1DF49E44}" sibTransId="{69A2634B-A85E-4E9B-A87B-3D02155105B3}"/>
    <dgm:cxn modelId="{D8950BC1-08DE-4DA1-87B1-08467DC05B81}" type="presOf" srcId="{550A2A66-6ABE-435A-964C-943C1DF49E44}" destId="{9132BDED-CFCB-42E6-82D4-C6A22594B7E3}" srcOrd="1" destOrd="0" presId="urn:microsoft.com/office/officeart/2008/layout/HorizontalMultiLevelHierarchy"/>
    <dgm:cxn modelId="{F1065AB3-12BD-45A3-8C4F-FB709EED00E0}" srcId="{5FE090A7-073E-47FA-A7EE-2B06894CFD53}" destId="{8341D0CC-6B66-403F-B9AA-51253168E92C}" srcOrd="1" destOrd="0" parTransId="{E72A0279-071F-4F34-87BA-B3A8357F450F}" sibTransId="{6F240A70-727E-4A96-845D-0023B8BD516B}"/>
    <dgm:cxn modelId="{6C674C76-9AFD-48EC-923B-A0E15480655C}" type="presOf" srcId="{9E028C53-EF3C-4D39-984F-8AC1EF93B4B2}" destId="{8DB6AD49-DCA5-4D6B-9DDA-0B1D52AEFC01}" srcOrd="1" destOrd="0" presId="urn:microsoft.com/office/officeart/2008/layout/HorizontalMultiLevelHierarchy"/>
    <dgm:cxn modelId="{4F80A588-D538-48BC-8C18-0D8A0824654C}" srcId="{5FE090A7-073E-47FA-A7EE-2B06894CFD53}" destId="{D31520AC-DD24-4BDC-93AA-7937CB1639FA}" srcOrd="3" destOrd="0" parTransId="{9E028C53-EF3C-4D39-984F-8AC1EF93B4B2}" sibTransId="{58D0915A-E42E-4A82-9C0B-91B2E0B5F96B}"/>
    <dgm:cxn modelId="{67AE1D06-1AA5-4E4D-A8DD-127ECDE8942B}" srcId="{0B87C097-7F44-485C-AE92-54BF537CE9B1}" destId="{5FE090A7-073E-47FA-A7EE-2B06894CFD53}" srcOrd="0" destOrd="0" parTransId="{25412A51-A2DD-4AAF-A867-D16E81687CEC}" sibTransId="{311C5231-1069-453E-8198-07740A096282}"/>
    <dgm:cxn modelId="{BF456C82-990C-4B47-B22C-687750FF0B72}" type="presOf" srcId="{8EE7E979-BD2D-4C2F-8126-D1C1E1905901}" destId="{7D16CB52-AD55-4217-AEAD-F162B9DB36AB}" srcOrd="0" destOrd="0" presId="urn:microsoft.com/office/officeart/2008/layout/HorizontalMultiLevelHierarchy"/>
    <dgm:cxn modelId="{D9991C11-2867-40E9-B805-F8BB28D375B5}" type="presOf" srcId="{E72A0279-071F-4F34-87BA-B3A8357F450F}" destId="{09358202-27F0-4D34-94C9-7FF0C5A55225}" srcOrd="1" destOrd="0" presId="urn:microsoft.com/office/officeart/2008/layout/HorizontalMultiLevelHierarchy"/>
    <dgm:cxn modelId="{142259B2-5412-41AC-9ACE-DF4E5AEC33FC}" type="presParOf" srcId="{6FFCDC70-1934-4E20-8850-F34C157A2FD6}" destId="{4C4837F9-7058-490E-83DE-E64B8396231D}" srcOrd="0" destOrd="0" presId="urn:microsoft.com/office/officeart/2008/layout/HorizontalMultiLevelHierarchy"/>
    <dgm:cxn modelId="{1B5D17E7-DBB9-418C-9F1F-3222A0A4D4B9}" type="presParOf" srcId="{4C4837F9-7058-490E-83DE-E64B8396231D}" destId="{F332CF2B-1266-4F98-8CA2-51A47D24C703}" srcOrd="0" destOrd="0" presId="urn:microsoft.com/office/officeart/2008/layout/HorizontalMultiLevelHierarchy"/>
    <dgm:cxn modelId="{4D4CB58B-CAC5-4943-9CF8-F1CA4F7B891F}" type="presParOf" srcId="{4C4837F9-7058-490E-83DE-E64B8396231D}" destId="{ABD7B3D2-05B1-4B8E-B969-5E9243C6D8B4}" srcOrd="1" destOrd="0" presId="urn:microsoft.com/office/officeart/2008/layout/HorizontalMultiLevelHierarchy"/>
    <dgm:cxn modelId="{AAA6249D-8788-41DA-8B9D-3F7517160FC5}" type="presParOf" srcId="{ABD7B3D2-05B1-4B8E-B969-5E9243C6D8B4}" destId="{0829F7DB-C124-4D30-9C29-D9A6F360991E}" srcOrd="0" destOrd="0" presId="urn:microsoft.com/office/officeart/2008/layout/HorizontalMultiLevelHierarchy"/>
    <dgm:cxn modelId="{FFFCB13A-94E5-454D-92B0-B2045E98E7BF}" type="presParOf" srcId="{0829F7DB-C124-4D30-9C29-D9A6F360991E}" destId="{DA4CD95C-27E4-44AD-972D-AC3FBC380F2C}" srcOrd="0" destOrd="0" presId="urn:microsoft.com/office/officeart/2008/layout/HorizontalMultiLevelHierarchy"/>
    <dgm:cxn modelId="{B1AFD92A-A055-4F3B-B8D8-7847C281C86B}" type="presParOf" srcId="{ABD7B3D2-05B1-4B8E-B969-5E9243C6D8B4}" destId="{611C0FF0-3D37-4E6E-8143-9C36A4D4F1E0}" srcOrd="1" destOrd="0" presId="urn:microsoft.com/office/officeart/2008/layout/HorizontalMultiLevelHierarchy"/>
    <dgm:cxn modelId="{08ACBED8-3A5D-48FC-A7B4-3866B3D7C082}" type="presParOf" srcId="{611C0FF0-3D37-4E6E-8143-9C36A4D4F1E0}" destId="{7D16CB52-AD55-4217-AEAD-F162B9DB36AB}" srcOrd="0" destOrd="0" presId="urn:microsoft.com/office/officeart/2008/layout/HorizontalMultiLevelHierarchy"/>
    <dgm:cxn modelId="{1F20650C-EC9E-4328-A905-C3A0A63103D9}" type="presParOf" srcId="{611C0FF0-3D37-4E6E-8143-9C36A4D4F1E0}" destId="{F1C974A5-B822-4CF0-9D79-CF3DDDBA6328}" srcOrd="1" destOrd="0" presId="urn:microsoft.com/office/officeart/2008/layout/HorizontalMultiLevelHierarchy"/>
    <dgm:cxn modelId="{63FB63BF-0891-4E7E-81EB-664677DF0242}" type="presParOf" srcId="{ABD7B3D2-05B1-4B8E-B969-5E9243C6D8B4}" destId="{773D18D6-57D2-47F2-9183-12329EA82413}" srcOrd="2" destOrd="0" presId="urn:microsoft.com/office/officeart/2008/layout/HorizontalMultiLevelHierarchy"/>
    <dgm:cxn modelId="{8E6F6036-1575-4510-86B6-E8B7374048BB}" type="presParOf" srcId="{773D18D6-57D2-47F2-9183-12329EA82413}" destId="{09358202-27F0-4D34-94C9-7FF0C5A55225}" srcOrd="0" destOrd="0" presId="urn:microsoft.com/office/officeart/2008/layout/HorizontalMultiLevelHierarchy"/>
    <dgm:cxn modelId="{CD48733B-9611-406A-B7FD-67B12CD1B47E}" type="presParOf" srcId="{ABD7B3D2-05B1-4B8E-B969-5E9243C6D8B4}" destId="{01BABBBC-B349-45B7-AEE2-E86D14075AFC}" srcOrd="3" destOrd="0" presId="urn:microsoft.com/office/officeart/2008/layout/HorizontalMultiLevelHierarchy"/>
    <dgm:cxn modelId="{59682AB5-6BBA-43AA-B29A-1AFF0F51083D}" type="presParOf" srcId="{01BABBBC-B349-45B7-AEE2-E86D14075AFC}" destId="{ED56AE52-DC9C-478D-8B4B-C475C7EE4735}" srcOrd="0" destOrd="0" presId="urn:microsoft.com/office/officeart/2008/layout/HorizontalMultiLevelHierarchy"/>
    <dgm:cxn modelId="{0C511384-CFDE-4C96-BEA3-8917EDD74003}" type="presParOf" srcId="{01BABBBC-B349-45B7-AEE2-E86D14075AFC}" destId="{3A65DEDA-B39C-4798-B1E3-DC4DE9DF42B3}" srcOrd="1" destOrd="0" presId="urn:microsoft.com/office/officeart/2008/layout/HorizontalMultiLevelHierarchy"/>
    <dgm:cxn modelId="{BD843681-F8E4-40CA-BF70-FC63D7676B63}" type="presParOf" srcId="{ABD7B3D2-05B1-4B8E-B969-5E9243C6D8B4}" destId="{D3C4A5A3-BB47-4849-B470-B547AB5ACD5A}" srcOrd="4" destOrd="0" presId="urn:microsoft.com/office/officeart/2008/layout/HorizontalMultiLevelHierarchy"/>
    <dgm:cxn modelId="{AE0BB57E-5A2D-470D-B021-BB2397CAFC11}" type="presParOf" srcId="{D3C4A5A3-BB47-4849-B470-B547AB5ACD5A}" destId="{9132BDED-CFCB-42E6-82D4-C6A22594B7E3}" srcOrd="0" destOrd="0" presId="urn:microsoft.com/office/officeart/2008/layout/HorizontalMultiLevelHierarchy"/>
    <dgm:cxn modelId="{C2B17B0B-2740-4431-BA30-D3A9339F11DA}" type="presParOf" srcId="{ABD7B3D2-05B1-4B8E-B969-5E9243C6D8B4}" destId="{9B9768C6-C0E4-4DA4-9D92-42DD6936C69E}" srcOrd="5" destOrd="0" presId="urn:microsoft.com/office/officeart/2008/layout/HorizontalMultiLevelHierarchy"/>
    <dgm:cxn modelId="{2ECB3063-4A78-4A4A-82B2-0B8D6837CB28}" type="presParOf" srcId="{9B9768C6-C0E4-4DA4-9D92-42DD6936C69E}" destId="{2BF957DD-525E-4693-ADA4-18A2D6F880B9}" srcOrd="0" destOrd="0" presId="urn:microsoft.com/office/officeart/2008/layout/HorizontalMultiLevelHierarchy"/>
    <dgm:cxn modelId="{99B8D226-4387-42AE-83D5-906192101892}" type="presParOf" srcId="{9B9768C6-C0E4-4DA4-9D92-42DD6936C69E}" destId="{FA495B12-1378-43C6-9403-133470D00212}" srcOrd="1" destOrd="0" presId="urn:microsoft.com/office/officeart/2008/layout/HorizontalMultiLevelHierarchy"/>
    <dgm:cxn modelId="{BC21FE36-3B2F-493F-BEAE-01D3F13D4BBD}" type="presParOf" srcId="{ABD7B3D2-05B1-4B8E-B969-5E9243C6D8B4}" destId="{663C442C-B6C8-4F33-BD8A-E2E81F9CEE44}" srcOrd="6" destOrd="0" presId="urn:microsoft.com/office/officeart/2008/layout/HorizontalMultiLevelHierarchy"/>
    <dgm:cxn modelId="{C5B0BF2A-9952-46CB-BE7F-176CBD0D2748}" type="presParOf" srcId="{663C442C-B6C8-4F33-BD8A-E2E81F9CEE44}" destId="{8DB6AD49-DCA5-4D6B-9DDA-0B1D52AEFC01}" srcOrd="0" destOrd="0" presId="urn:microsoft.com/office/officeart/2008/layout/HorizontalMultiLevelHierarchy"/>
    <dgm:cxn modelId="{805EDD65-333A-45DF-8540-2A3E145A2636}" type="presParOf" srcId="{ABD7B3D2-05B1-4B8E-B969-5E9243C6D8B4}" destId="{E6ED6794-7C0B-4F57-A1FF-30A95CCCD333}" srcOrd="7" destOrd="0" presId="urn:microsoft.com/office/officeart/2008/layout/HorizontalMultiLevelHierarchy"/>
    <dgm:cxn modelId="{6112C583-823D-4544-B9EC-3CC5DB8ED11F}" type="presParOf" srcId="{E6ED6794-7C0B-4F57-A1FF-30A95CCCD333}" destId="{0BB9C515-30E6-45BC-A18A-FEDC627C6251}" srcOrd="0" destOrd="0" presId="urn:microsoft.com/office/officeart/2008/layout/HorizontalMultiLevelHierarchy"/>
    <dgm:cxn modelId="{51599262-F387-42B7-8999-E56EE4981F5C}" type="presParOf" srcId="{E6ED6794-7C0B-4F57-A1FF-30A95CCCD333}" destId="{967EC1FC-A962-41DA-945D-74B2FE86A28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A87786-F79D-4D69-8189-183F0880C7E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B03C2F-DAA1-474D-932C-43B7FCD07E34}">
      <dgm:prSet phldrT="[Текст]" custT="1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Педагогическому коллективу вести целенаправленную систематическую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предпрофильную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 профильную работу по повышению качества образования обучающихся 9-х и 11-х классов в соответствии с Планом работы школы на 2022-2023 учебный год.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Взять на контроль соответствие итоговых и экзаменационных оценок по предметам: биология, математика профильная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5FF221-05D4-4AF9-B0C2-F7362D2DF2F0}" type="parTrans" cxnId="{29F90F1A-880D-44E9-B0F6-2E53F3C8CBFA}">
      <dgm:prSet/>
      <dgm:spPr/>
      <dgm:t>
        <a:bodyPr/>
        <a:lstStyle/>
        <a:p>
          <a:endParaRPr lang="ru-RU" sz="2000"/>
        </a:p>
      </dgm:t>
    </dgm:pt>
    <dgm:pt modelId="{1FCEF159-AA78-4FDF-BFA1-B3231AEE9FCF}" type="sibTrans" cxnId="{29F90F1A-880D-44E9-B0F6-2E53F3C8CBFA}">
      <dgm:prSet/>
      <dgm:spPr/>
      <dgm:t>
        <a:bodyPr/>
        <a:lstStyle/>
        <a:p>
          <a:endParaRPr lang="ru-RU" sz="2000"/>
        </a:p>
      </dgm:t>
    </dgm:pt>
    <dgm:pt modelId="{A0872C00-3D3A-4C8C-8C8D-886132502481}">
      <dgm:prSet phldrT="[Текст]" custT="1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мотивации обучающихся, в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выпускников к учебной деятельности, к результатам ГИА, к профессиональному самоопределению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73CC16-BE42-4D5D-BFFB-E06A80ACED88}" type="parTrans" cxnId="{927C6944-B002-4D89-A2C2-8E0A37082640}">
      <dgm:prSet/>
      <dgm:spPr/>
      <dgm:t>
        <a:bodyPr/>
        <a:lstStyle/>
        <a:p>
          <a:endParaRPr lang="ru-RU" sz="2000"/>
        </a:p>
      </dgm:t>
    </dgm:pt>
    <dgm:pt modelId="{7EF4BAE8-BD3D-4F5F-8C6B-A607F341D7D0}" type="sibTrans" cxnId="{927C6944-B002-4D89-A2C2-8E0A37082640}">
      <dgm:prSet/>
      <dgm:spPr/>
      <dgm:t>
        <a:bodyPr/>
        <a:lstStyle/>
        <a:p>
          <a:endParaRPr lang="ru-RU" sz="2000"/>
        </a:p>
      </dgm:t>
    </dgm:pt>
    <dgm:pt modelId="{558D9AC1-AA57-4E9B-AC81-2E6D3134FE6D}">
      <dgm:prSet phldrT="[Текст]" custT="1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Провести работу по оптимизации предметов, выбираемых выпускниками для сдачи ГИА-11.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124303-EA0D-4F28-94C8-0FD75DC9BD64}" type="sibTrans" cxnId="{07DA8659-EE78-4204-A6C3-A4D19322F785}">
      <dgm:prSet/>
      <dgm:spPr/>
      <dgm:t>
        <a:bodyPr/>
        <a:lstStyle/>
        <a:p>
          <a:endParaRPr lang="ru-RU" sz="2000"/>
        </a:p>
      </dgm:t>
    </dgm:pt>
    <dgm:pt modelId="{947ED855-5EA7-47DB-AA16-FE88D32F7C92}" type="parTrans" cxnId="{07DA8659-EE78-4204-A6C3-A4D19322F785}">
      <dgm:prSet/>
      <dgm:spPr/>
      <dgm:t>
        <a:bodyPr/>
        <a:lstStyle/>
        <a:p>
          <a:endParaRPr lang="ru-RU" sz="2000"/>
        </a:p>
      </dgm:t>
    </dgm:pt>
    <dgm:pt modelId="{6D4C7B2F-E9CE-4FA9-BA82-FF7B50197507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Администрации школы взять под контроль работу по подготовке к экзаменам в форме ЕГЭ, особое внимание уделить работе с обучающимися, претендующими на получение медали «За особые успехи в учении» и группы риска.</a:t>
          </a:r>
        </a:p>
      </dgm:t>
    </dgm:pt>
    <dgm:pt modelId="{BED2E0D2-B9D0-4E6F-819E-F9D4C0A39735}" type="parTrans" cxnId="{40D40A18-BD26-4C97-8481-AD7D591266B4}">
      <dgm:prSet/>
      <dgm:spPr/>
      <dgm:t>
        <a:bodyPr/>
        <a:lstStyle/>
        <a:p>
          <a:endParaRPr lang="ru-RU"/>
        </a:p>
      </dgm:t>
    </dgm:pt>
    <dgm:pt modelId="{29FD9D22-E5BD-45F1-B711-E67D6F46FAC0}" type="sibTrans" cxnId="{40D40A18-BD26-4C97-8481-AD7D591266B4}">
      <dgm:prSet/>
      <dgm:spPr/>
      <dgm:t>
        <a:bodyPr/>
        <a:lstStyle/>
        <a:p>
          <a:endParaRPr lang="ru-RU"/>
        </a:p>
      </dgm:t>
    </dgm:pt>
    <dgm:pt modelId="{10E62263-29BD-4BB5-ACEA-488F98EE51C5}" type="pres">
      <dgm:prSet presAssocID="{A8A87786-F79D-4D69-8189-183F0880C7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2AE015-9468-414F-9AB7-375B4FBBD8DB}" type="pres">
      <dgm:prSet presAssocID="{558D9AC1-AA57-4E9B-AC81-2E6D3134FE6D}" presName="linNode" presStyleCnt="0"/>
      <dgm:spPr/>
      <dgm:t>
        <a:bodyPr/>
        <a:lstStyle/>
        <a:p>
          <a:endParaRPr lang="ru-RU"/>
        </a:p>
      </dgm:t>
    </dgm:pt>
    <dgm:pt modelId="{34476273-626E-41FF-9A3E-87EB494EC360}" type="pres">
      <dgm:prSet presAssocID="{558D9AC1-AA57-4E9B-AC81-2E6D3134FE6D}" presName="parentText" presStyleLbl="node1" presStyleIdx="0" presStyleCnt="4" custScaleX="277778" custScaleY="118046" custLinFactNeighborX="-202" custLinFactNeighborY="13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4F4CD-7D94-4B16-B1D3-CD834D6DB36D}" type="pres">
      <dgm:prSet presAssocID="{7A124303-EA0D-4F28-94C8-0FD75DC9BD64}" presName="sp" presStyleCnt="0"/>
      <dgm:spPr/>
      <dgm:t>
        <a:bodyPr/>
        <a:lstStyle/>
        <a:p>
          <a:endParaRPr lang="ru-RU"/>
        </a:p>
      </dgm:t>
    </dgm:pt>
    <dgm:pt modelId="{96FA0206-5545-41D6-BE17-28FFBC7C817D}" type="pres">
      <dgm:prSet presAssocID="{A0872C00-3D3A-4C8C-8C8D-886132502481}" presName="linNode" presStyleCnt="0"/>
      <dgm:spPr/>
      <dgm:t>
        <a:bodyPr/>
        <a:lstStyle/>
        <a:p>
          <a:endParaRPr lang="ru-RU"/>
        </a:p>
      </dgm:t>
    </dgm:pt>
    <dgm:pt modelId="{D2A999F5-9416-4E10-9D5A-616345A6B885}" type="pres">
      <dgm:prSet presAssocID="{A0872C00-3D3A-4C8C-8C8D-886132502481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C3C24-A021-4689-9F83-1F236DC08C65}" type="pres">
      <dgm:prSet presAssocID="{7EF4BAE8-BD3D-4F5F-8C6B-A607F341D7D0}" presName="sp" presStyleCnt="0"/>
      <dgm:spPr/>
      <dgm:t>
        <a:bodyPr/>
        <a:lstStyle/>
        <a:p>
          <a:endParaRPr lang="ru-RU"/>
        </a:p>
      </dgm:t>
    </dgm:pt>
    <dgm:pt modelId="{5505F8EC-FF30-4B27-ACDE-9165F7FE9C80}" type="pres">
      <dgm:prSet presAssocID="{3EB03C2F-DAA1-474D-932C-43B7FCD07E34}" presName="linNode" presStyleCnt="0"/>
      <dgm:spPr/>
      <dgm:t>
        <a:bodyPr/>
        <a:lstStyle/>
        <a:p>
          <a:endParaRPr lang="ru-RU"/>
        </a:p>
      </dgm:t>
    </dgm:pt>
    <dgm:pt modelId="{80A37669-CAC8-4676-8446-CC7D8E1C96E6}" type="pres">
      <dgm:prSet presAssocID="{3EB03C2F-DAA1-474D-932C-43B7FCD07E34}" presName="parentText" presStyleLbl="node1" presStyleIdx="2" presStyleCnt="4" custScaleX="277778" custScaleY="2632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ED66C-B1B0-4630-92EB-2E38BC18C4AC}" type="pres">
      <dgm:prSet presAssocID="{1FCEF159-AA78-4FDF-BFA1-B3231AEE9FCF}" presName="sp" presStyleCnt="0"/>
      <dgm:spPr/>
      <dgm:t>
        <a:bodyPr/>
        <a:lstStyle/>
        <a:p>
          <a:endParaRPr lang="ru-RU"/>
        </a:p>
      </dgm:t>
    </dgm:pt>
    <dgm:pt modelId="{DD83BB38-8090-48BC-A6A1-FD126A9CBAAC}" type="pres">
      <dgm:prSet presAssocID="{6D4C7B2F-E9CE-4FA9-BA82-FF7B50197507}" presName="linNode" presStyleCnt="0"/>
      <dgm:spPr/>
      <dgm:t>
        <a:bodyPr/>
        <a:lstStyle/>
        <a:p>
          <a:endParaRPr lang="ru-RU"/>
        </a:p>
      </dgm:t>
    </dgm:pt>
    <dgm:pt modelId="{C972375D-28C9-4755-9625-C7E7ACF31F01}" type="pres">
      <dgm:prSet presAssocID="{6D4C7B2F-E9CE-4FA9-BA82-FF7B50197507}" presName="parentText" presStyleLbl="node1" presStyleIdx="3" presStyleCnt="4" custScaleX="277778" custScaleY="166963" custLinFactNeighborX="-7776" custLinFactNeighborY="34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7C6944-B002-4D89-A2C2-8E0A37082640}" srcId="{A8A87786-F79D-4D69-8189-183F0880C7EB}" destId="{A0872C00-3D3A-4C8C-8C8D-886132502481}" srcOrd="1" destOrd="0" parTransId="{1773CC16-BE42-4D5D-BFFB-E06A80ACED88}" sibTransId="{7EF4BAE8-BD3D-4F5F-8C6B-A607F341D7D0}"/>
    <dgm:cxn modelId="{A95B7A7B-FAC7-439A-99FF-38CCBBCE5579}" type="presOf" srcId="{558D9AC1-AA57-4E9B-AC81-2E6D3134FE6D}" destId="{34476273-626E-41FF-9A3E-87EB494EC360}" srcOrd="0" destOrd="0" presId="urn:microsoft.com/office/officeart/2005/8/layout/vList5"/>
    <dgm:cxn modelId="{29F90F1A-880D-44E9-B0F6-2E53F3C8CBFA}" srcId="{A8A87786-F79D-4D69-8189-183F0880C7EB}" destId="{3EB03C2F-DAA1-474D-932C-43B7FCD07E34}" srcOrd="2" destOrd="0" parTransId="{765FF221-05D4-4AF9-B0C2-F7362D2DF2F0}" sibTransId="{1FCEF159-AA78-4FDF-BFA1-B3231AEE9FCF}"/>
    <dgm:cxn modelId="{C080CA21-E5F7-41CC-8C5A-EDD1C9B77F20}" type="presOf" srcId="{A8A87786-F79D-4D69-8189-183F0880C7EB}" destId="{10E62263-29BD-4BB5-ACEA-488F98EE51C5}" srcOrd="0" destOrd="0" presId="urn:microsoft.com/office/officeart/2005/8/layout/vList5"/>
    <dgm:cxn modelId="{5D59D13A-3514-4A39-A7FB-C9998765ED6E}" type="presOf" srcId="{6D4C7B2F-E9CE-4FA9-BA82-FF7B50197507}" destId="{C972375D-28C9-4755-9625-C7E7ACF31F01}" srcOrd="0" destOrd="0" presId="urn:microsoft.com/office/officeart/2005/8/layout/vList5"/>
    <dgm:cxn modelId="{48811603-5DEE-4992-B091-48E75D2417BA}" type="presOf" srcId="{3EB03C2F-DAA1-474D-932C-43B7FCD07E34}" destId="{80A37669-CAC8-4676-8446-CC7D8E1C96E6}" srcOrd="0" destOrd="0" presId="urn:microsoft.com/office/officeart/2005/8/layout/vList5"/>
    <dgm:cxn modelId="{07DA8659-EE78-4204-A6C3-A4D19322F785}" srcId="{A8A87786-F79D-4D69-8189-183F0880C7EB}" destId="{558D9AC1-AA57-4E9B-AC81-2E6D3134FE6D}" srcOrd="0" destOrd="0" parTransId="{947ED855-5EA7-47DB-AA16-FE88D32F7C92}" sibTransId="{7A124303-EA0D-4F28-94C8-0FD75DC9BD64}"/>
    <dgm:cxn modelId="{9CF5A6A2-4DEE-4A35-A20A-5E89BB561E4F}" type="presOf" srcId="{A0872C00-3D3A-4C8C-8C8D-886132502481}" destId="{D2A999F5-9416-4E10-9D5A-616345A6B885}" srcOrd="0" destOrd="0" presId="urn:microsoft.com/office/officeart/2005/8/layout/vList5"/>
    <dgm:cxn modelId="{40D40A18-BD26-4C97-8481-AD7D591266B4}" srcId="{A8A87786-F79D-4D69-8189-183F0880C7EB}" destId="{6D4C7B2F-E9CE-4FA9-BA82-FF7B50197507}" srcOrd="3" destOrd="0" parTransId="{BED2E0D2-B9D0-4E6F-819E-F9D4C0A39735}" sibTransId="{29FD9D22-E5BD-45F1-B711-E67D6F46FAC0}"/>
    <dgm:cxn modelId="{1BB010AD-66F9-4B11-AD11-903B910CE551}" type="presParOf" srcId="{10E62263-29BD-4BB5-ACEA-488F98EE51C5}" destId="{BF2AE015-9468-414F-9AB7-375B4FBBD8DB}" srcOrd="0" destOrd="0" presId="urn:microsoft.com/office/officeart/2005/8/layout/vList5"/>
    <dgm:cxn modelId="{F43E3DCD-6660-4D9D-B699-831414E93A03}" type="presParOf" srcId="{BF2AE015-9468-414F-9AB7-375B4FBBD8DB}" destId="{34476273-626E-41FF-9A3E-87EB494EC360}" srcOrd="0" destOrd="0" presId="urn:microsoft.com/office/officeart/2005/8/layout/vList5"/>
    <dgm:cxn modelId="{B13C5C7E-2A85-47BF-BF8E-03A1290B809F}" type="presParOf" srcId="{10E62263-29BD-4BB5-ACEA-488F98EE51C5}" destId="{EB64F4CD-7D94-4B16-B1D3-CD834D6DB36D}" srcOrd="1" destOrd="0" presId="urn:microsoft.com/office/officeart/2005/8/layout/vList5"/>
    <dgm:cxn modelId="{EE49C7AD-78BF-40B3-BA9E-1B680BE1C3A4}" type="presParOf" srcId="{10E62263-29BD-4BB5-ACEA-488F98EE51C5}" destId="{96FA0206-5545-41D6-BE17-28FFBC7C817D}" srcOrd="2" destOrd="0" presId="urn:microsoft.com/office/officeart/2005/8/layout/vList5"/>
    <dgm:cxn modelId="{2205F49F-0397-4DEC-B2E1-013963B22263}" type="presParOf" srcId="{96FA0206-5545-41D6-BE17-28FFBC7C817D}" destId="{D2A999F5-9416-4E10-9D5A-616345A6B885}" srcOrd="0" destOrd="0" presId="urn:microsoft.com/office/officeart/2005/8/layout/vList5"/>
    <dgm:cxn modelId="{B3FDE47D-FBB4-46A1-A8C0-03AF6FF23E26}" type="presParOf" srcId="{10E62263-29BD-4BB5-ACEA-488F98EE51C5}" destId="{749C3C24-A021-4689-9F83-1F236DC08C65}" srcOrd="3" destOrd="0" presId="urn:microsoft.com/office/officeart/2005/8/layout/vList5"/>
    <dgm:cxn modelId="{3D277622-48E7-4B14-AFB5-AB696BDEA0BC}" type="presParOf" srcId="{10E62263-29BD-4BB5-ACEA-488F98EE51C5}" destId="{5505F8EC-FF30-4B27-ACDE-9165F7FE9C80}" srcOrd="4" destOrd="0" presId="urn:microsoft.com/office/officeart/2005/8/layout/vList5"/>
    <dgm:cxn modelId="{E64A2077-F68F-4C4C-BDBC-B3707CD16FB5}" type="presParOf" srcId="{5505F8EC-FF30-4B27-ACDE-9165F7FE9C80}" destId="{80A37669-CAC8-4676-8446-CC7D8E1C96E6}" srcOrd="0" destOrd="0" presId="urn:microsoft.com/office/officeart/2005/8/layout/vList5"/>
    <dgm:cxn modelId="{282EE67A-0569-4AE0-9C52-F5049166EAE6}" type="presParOf" srcId="{10E62263-29BD-4BB5-ACEA-488F98EE51C5}" destId="{63BED66C-B1B0-4630-92EB-2E38BC18C4AC}" srcOrd="5" destOrd="0" presId="urn:microsoft.com/office/officeart/2005/8/layout/vList5"/>
    <dgm:cxn modelId="{B0D65C09-C7AF-44B3-A25A-DEFC448EA730}" type="presParOf" srcId="{10E62263-29BD-4BB5-ACEA-488F98EE51C5}" destId="{DD83BB38-8090-48BC-A6A1-FD126A9CBAAC}" srcOrd="6" destOrd="0" presId="urn:microsoft.com/office/officeart/2005/8/layout/vList5"/>
    <dgm:cxn modelId="{311AC1E5-3930-4E68-B907-000A18DCB76C}" type="presParOf" srcId="{DD83BB38-8090-48BC-A6A1-FD126A9CBAAC}" destId="{C972375D-28C9-4755-9625-C7E7ACF31F0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87C097-7F44-485C-AE92-54BF537CE9B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E090A7-073E-47FA-A7EE-2B06894CFD53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задачи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25412A51-A2DD-4AAF-A867-D16E81687CEC}" type="parTrans" cxnId="{67AE1D06-1AA5-4E4D-A8DD-127ECDE8942B}">
      <dgm:prSet/>
      <dgm:spPr/>
      <dgm:t>
        <a:bodyPr/>
        <a:lstStyle/>
        <a:p>
          <a:endParaRPr lang="ru-RU"/>
        </a:p>
      </dgm:t>
    </dgm:pt>
    <dgm:pt modelId="{311C5231-1069-453E-8198-07740A096282}" type="sibTrans" cxnId="{67AE1D06-1AA5-4E4D-A8DD-127ECDE8942B}">
      <dgm:prSet/>
      <dgm:spPr/>
      <dgm:t>
        <a:bodyPr/>
        <a:lstStyle/>
        <a:p>
          <a:endParaRPr lang="ru-RU"/>
        </a:p>
      </dgm:t>
    </dgm:pt>
    <dgm:pt modelId="{6FFCDC70-1934-4E20-8850-F34C157A2FD6}" type="pres">
      <dgm:prSet presAssocID="{0B87C097-7F44-485C-AE92-54BF537CE9B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4837F9-7058-490E-83DE-E64B8396231D}" type="pres">
      <dgm:prSet presAssocID="{5FE090A7-073E-47FA-A7EE-2B06894CFD53}" presName="root1" presStyleCnt="0"/>
      <dgm:spPr/>
    </dgm:pt>
    <dgm:pt modelId="{F332CF2B-1266-4F98-8CA2-51A47D24C703}" type="pres">
      <dgm:prSet presAssocID="{5FE090A7-073E-47FA-A7EE-2B06894CFD53}" presName="LevelOneTextNode" presStyleLbl="node0" presStyleIdx="0" presStyleCnt="1" custScaleX="343965" custScaleY="151553" custLinFactX="-152071" custLinFactNeighborX="-200000" custLinFactNeighborY="-217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BD7B3D2-05B1-4B8E-B969-5E9243C6D8B4}" type="pres">
      <dgm:prSet presAssocID="{5FE090A7-073E-47FA-A7EE-2B06894CFD53}" presName="level2hierChild" presStyleCnt="0"/>
      <dgm:spPr/>
    </dgm:pt>
  </dgm:ptLst>
  <dgm:cxnLst>
    <dgm:cxn modelId="{3531A138-4996-48E5-BD00-F9FF2817F8C6}" type="presOf" srcId="{0B87C097-7F44-485C-AE92-54BF537CE9B1}" destId="{6FFCDC70-1934-4E20-8850-F34C157A2FD6}" srcOrd="0" destOrd="0" presId="urn:microsoft.com/office/officeart/2008/layout/HorizontalMultiLevelHierarchy"/>
    <dgm:cxn modelId="{94120899-91D8-4360-8B12-BF37A473D00A}" type="presOf" srcId="{5FE090A7-073E-47FA-A7EE-2B06894CFD53}" destId="{F332CF2B-1266-4F98-8CA2-51A47D24C703}" srcOrd="0" destOrd="0" presId="urn:microsoft.com/office/officeart/2008/layout/HorizontalMultiLevelHierarchy"/>
    <dgm:cxn modelId="{67AE1D06-1AA5-4E4D-A8DD-127ECDE8942B}" srcId="{0B87C097-7F44-485C-AE92-54BF537CE9B1}" destId="{5FE090A7-073E-47FA-A7EE-2B06894CFD53}" srcOrd="0" destOrd="0" parTransId="{25412A51-A2DD-4AAF-A867-D16E81687CEC}" sibTransId="{311C5231-1069-453E-8198-07740A096282}"/>
    <dgm:cxn modelId="{142259B2-5412-41AC-9ACE-DF4E5AEC33FC}" type="presParOf" srcId="{6FFCDC70-1934-4E20-8850-F34C157A2FD6}" destId="{4C4837F9-7058-490E-83DE-E64B8396231D}" srcOrd="0" destOrd="0" presId="urn:microsoft.com/office/officeart/2008/layout/HorizontalMultiLevelHierarchy"/>
    <dgm:cxn modelId="{1B5D17E7-DBB9-418C-9F1F-3222A0A4D4B9}" type="presParOf" srcId="{4C4837F9-7058-490E-83DE-E64B8396231D}" destId="{F332CF2B-1266-4F98-8CA2-51A47D24C703}" srcOrd="0" destOrd="0" presId="urn:microsoft.com/office/officeart/2008/layout/HorizontalMultiLevelHierarchy"/>
    <dgm:cxn modelId="{4D4CB58B-CAC5-4943-9CF8-F1CA4F7B891F}" type="presParOf" srcId="{4C4837F9-7058-490E-83DE-E64B8396231D}" destId="{ABD7B3D2-05B1-4B8E-B969-5E9243C6D8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A87786-F79D-4D69-8189-183F0880C7E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B26C93-3C53-4244-9E83-DDFE2A26437B}">
      <dgm:prSet custT="1"/>
      <dgm:spPr/>
      <dgm:t>
        <a:bodyPr/>
        <a:lstStyle/>
        <a:p>
          <a:r>
            <a:rPr lang="ru-RU" sz="2400" dirty="0" smtClean="0"/>
            <a:t>1.Проведение совещаний с учителями-предметниками школы, реализующих образовательные программы среднего общего образования по итогам ГИА-11 (август-сентябрь 2022 </a:t>
          </a:r>
          <a:r>
            <a:rPr lang="ru-RU" sz="2400" dirty="0" err="1" smtClean="0"/>
            <a:t>уч.г</a:t>
          </a:r>
          <a:r>
            <a:rPr lang="ru-RU" sz="2400" dirty="0" smtClean="0"/>
            <a:t>.) ОТЧЕТ МО ПО РЕЗУЛЬТАТАМ </a:t>
          </a:r>
          <a:endParaRPr lang="ru-RU" sz="2400" dirty="0"/>
        </a:p>
      </dgm:t>
    </dgm:pt>
    <dgm:pt modelId="{B7707F11-A713-4352-B419-AF81ACF4F0CC}" type="parTrans" cxnId="{4A6B93CB-18ED-4BE9-9FDB-A4E5D8A8F542}">
      <dgm:prSet/>
      <dgm:spPr/>
      <dgm:t>
        <a:bodyPr/>
        <a:lstStyle/>
        <a:p>
          <a:endParaRPr lang="ru-RU"/>
        </a:p>
      </dgm:t>
    </dgm:pt>
    <dgm:pt modelId="{10E8A638-053F-4ACD-B638-25257EAF62D3}" type="sibTrans" cxnId="{4A6B93CB-18ED-4BE9-9FDB-A4E5D8A8F542}">
      <dgm:prSet/>
      <dgm:spPr/>
      <dgm:t>
        <a:bodyPr/>
        <a:lstStyle/>
        <a:p>
          <a:endParaRPr lang="ru-RU"/>
        </a:p>
      </dgm:t>
    </dgm:pt>
    <dgm:pt modelId="{6C8BE5C3-7EAD-49D1-B45C-AF717A0A9DED}">
      <dgm:prSet custT="1"/>
      <dgm:spPr/>
      <dgm:t>
        <a:bodyPr/>
        <a:lstStyle/>
        <a:p>
          <a:r>
            <a:rPr lang="ru-RU" sz="2400" dirty="0" smtClean="0"/>
            <a:t>2.Участие учителей-предметников в курсах повышения квалификации по общеобразовательным предметам, по которым проводится ГИА-11, семинарах, посвященных обмену опытом подготовки выпускников к ГИА-11, </a:t>
          </a:r>
          <a:r>
            <a:rPr lang="ru-RU" sz="2400" dirty="0" err="1" smtClean="0"/>
            <a:t>вебинарах</a:t>
          </a:r>
          <a:r>
            <a:rPr lang="ru-RU" sz="2400" dirty="0" smtClean="0"/>
            <a:t> в рамках подготовки к ГИА.</a:t>
          </a:r>
          <a:endParaRPr lang="ru-RU" sz="2400" dirty="0"/>
        </a:p>
      </dgm:t>
    </dgm:pt>
    <dgm:pt modelId="{9292EA76-6284-4C54-93B6-8BEA66DD49C9}" type="parTrans" cxnId="{AACEA65F-70D8-4838-BF40-EBA379F67C7C}">
      <dgm:prSet/>
      <dgm:spPr/>
      <dgm:t>
        <a:bodyPr/>
        <a:lstStyle/>
        <a:p>
          <a:endParaRPr lang="ru-RU"/>
        </a:p>
      </dgm:t>
    </dgm:pt>
    <dgm:pt modelId="{3A8DE8AC-A44C-45CA-BE5B-A94A7BDABC9B}" type="sibTrans" cxnId="{AACEA65F-70D8-4838-BF40-EBA379F67C7C}">
      <dgm:prSet/>
      <dgm:spPr/>
      <dgm:t>
        <a:bodyPr/>
        <a:lstStyle/>
        <a:p>
          <a:endParaRPr lang="ru-RU"/>
        </a:p>
      </dgm:t>
    </dgm:pt>
    <dgm:pt modelId="{6C516A57-2F43-4FF3-B896-87A37FCC3681}">
      <dgm:prSet/>
      <dgm:spPr/>
      <dgm:t>
        <a:bodyPr/>
        <a:lstStyle/>
        <a:p>
          <a:r>
            <a:rPr lang="ru-RU" dirty="0" smtClean="0"/>
            <a:t>3.Мониторинг </a:t>
          </a:r>
          <a:r>
            <a:rPr lang="ru-RU" dirty="0" err="1" smtClean="0"/>
            <a:t>потенц.медалистов</a:t>
          </a:r>
          <a:r>
            <a:rPr lang="ru-RU" dirty="0" smtClean="0"/>
            <a:t> в соответствии с дорожной картой ОУ  по предметам (сентябрь, декабрь, март, май 2022-2023 </a:t>
          </a:r>
          <a:r>
            <a:rPr lang="ru-RU" dirty="0" err="1" smtClean="0"/>
            <a:t>уч.года</a:t>
          </a:r>
          <a:r>
            <a:rPr lang="ru-RU" dirty="0" smtClean="0"/>
            <a:t>). </a:t>
          </a:r>
          <a:endParaRPr lang="ru-RU" dirty="0"/>
        </a:p>
      </dgm:t>
    </dgm:pt>
    <dgm:pt modelId="{AF8A752F-4640-4B3F-B067-5AE670F8FC8D}" type="parTrans" cxnId="{D139FE8F-E4BE-4EB5-8A11-C55DAB140193}">
      <dgm:prSet/>
      <dgm:spPr/>
      <dgm:t>
        <a:bodyPr/>
        <a:lstStyle/>
        <a:p>
          <a:endParaRPr lang="ru-RU"/>
        </a:p>
      </dgm:t>
    </dgm:pt>
    <dgm:pt modelId="{546FFEDF-72C5-4D38-8601-A9A8A4579F62}" type="sibTrans" cxnId="{D139FE8F-E4BE-4EB5-8A11-C55DAB140193}">
      <dgm:prSet/>
      <dgm:spPr/>
      <dgm:t>
        <a:bodyPr/>
        <a:lstStyle/>
        <a:p>
          <a:endParaRPr lang="ru-RU"/>
        </a:p>
      </dgm:t>
    </dgm:pt>
    <dgm:pt modelId="{10E62263-29BD-4BB5-ACEA-488F98EE51C5}" type="pres">
      <dgm:prSet presAssocID="{A8A87786-F79D-4D69-8189-183F0880C7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90CFC3-36CA-45DF-985D-E7928B7FDE3D}" type="pres">
      <dgm:prSet presAssocID="{70B26C93-3C53-4244-9E83-DDFE2A26437B}" presName="linNode" presStyleCnt="0"/>
      <dgm:spPr/>
    </dgm:pt>
    <dgm:pt modelId="{8B943521-7112-4306-9BFA-820B5B698294}" type="pres">
      <dgm:prSet presAssocID="{70B26C93-3C53-4244-9E83-DDFE2A26437B}" presName="parentText" presStyleLbl="node1" presStyleIdx="0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55FD2-2087-4685-B682-3A66381BE918}" type="pres">
      <dgm:prSet presAssocID="{10E8A638-053F-4ACD-B638-25257EAF62D3}" presName="sp" presStyleCnt="0"/>
      <dgm:spPr/>
    </dgm:pt>
    <dgm:pt modelId="{7F7ECC9F-F757-4758-A13E-E0D5FFE42ADF}" type="pres">
      <dgm:prSet presAssocID="{6C8BE5C3-7EAD-49D1-B45C-AF717A0A9DED}" presName="linNode" presStyleCnt="0"/>
      <dgm:spPr/>
    </dgm:pt>
    <dgm:pt modelId="{72E26054-C4EB-4474-8A67-0DB99088D1C0}" type="pres">
      <dgm:prSet presAssocID="{6C8BE5C3-7EAD-49D1-B45C-AF717A0A9DED}" presName="parentText" presStyleLbl="node1" presStyleIdx="1" presStyleCnt="3" custScaleX="277778" custScaleY="1522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39E18-B718-4AE4-8E12-A0EAB9D9FDBE}" type="pres">
      <dgm:prSet presAssocID="{3A8DE8AC-A44C-45CA-BE5B-A94A7BDABC9B}" presName="sp" presStyleCnt="0"/>
      <dgm:spPr/>
    </dgm:pt>
    <dgm:pt modelId="{DD53AB17-849A-4152-BF35-15D538F0EA23}" type="pres">
      <dgm:prSet presAssocID="{6C516A57-2F43-4FF3-B896-87A37FCC3681}" presName="linNode" presStyleCnt="0"/>
      <dgm:spPr/>
    </dgm:pt>
    <dgm:pt modelId="{D1C7FDA8-A7DA-4073-A22E-1A3D1B556471}" type="pres">
      <dgm:prSet presAssocID="{6C516A57-2F43-4FF3-B896-87A37FCC3681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80CA21-E5F7-41CC-8C5A-EDD1C9B77F20}" type="presOf" srcId="{A8A87786-F79D-4D69-8189-183F0880C7EB}" destId="{10E62263-29BD-4BB5-ACEA-488F98EE51C5}" srcOrd="0" destOrd="0" presId="urn:microsoft.com/office/officeart/2005/8/layout/vList5"/>
    <dgm:cxn modelId="{DC24BF41-8C88-429E-9448-60BA23A85EF4}" type="presOf" srcId="{70B26C93-3C53-4244-9E83-DDFE2A26437B}" destId="{8B943521-7112-4306-9BFA-820B5B698294}" srcOrd="0" destOrd="0" presId="urn:microsoft.com/office/officeart/2005/8/layout/vList5"/>
    <dgm:cxn modelId="{0B3B7A70-50B7-4C03-BA76-E4C4B8AB14B3}" type="presOf" srcId="{6C516A57-2F43-4FF3-B896-87A37FCC3681}" destId="{D1C7FDA8-A7DA-4073-A22E-1A3D1B556471}" srcOrd="0" destOrd="0" presId="urn:microsoft.com/office/officeart/2005/8/layout/vList5"/>
    <dgm:cxn modelId="{BFD5C80F-9A01-4DC8-8208-C29ECF1D2F74}" type="presOf" srcId="{6C8BE5C3-7EAD-49D1-B45C-AF717A0A9DED}" destId="{72E26054-C4EB-4474-8A67-0DB99088D1C0}" srcOrd="0" destOrd="0" presId="urn:microsoft.com/office/officeart/2005/8/layout/vList5"/>
    <dgm:cxn modelId="{D139FE8F-E4BE-4EB5-8A11-C55DAB140193}" srcId="{A8A87786-F79D-4D69-8189-183F0880C7EB}" destId="{6C516A57-2F43-4FF3-B896-87A37FCC3681}" srcOrd="2" destOrd="0" parTransId="{AF8A752F-4640-4B3F-B067-5AE670F8FC8D}" sibTransId="{546FFEDF-72C5-4D38-8601-A9A8A4579F62}"/>
    <dgm:cxn modelId="{AACEA65F-70D8-4838-BF40-EBA379F67C7C}" srcId="{A8A87786-F79D-4D69-8189-183F0880C7EB}" destId="{6C8BE5C3-7EAD-49D1-B45C-AF717A0A9DED}" srcOrd="1" destOrd="0" parTransId="{9292EA76-6284-4C54-93B6-8BEA66DD49C9}" sibTransId="{3A8DE8AC-A44C-45CA-BE5B-A94A7BDABC9B}"/>
    <dgm:cxn modelId="{4A6B93CB-18ED-4BE9-9FDB-A4E5D8A8F542}" srcId="{A8A87786-F79D-4D69-8189-183F0880C7EB}" destId="{70B26C93-3C53-4244-9E83-DDFE2A26437B}" srcOrd="0" destOrd="0" parTransId="{B7707F11-A713-4352-B419-AF81ACF4F0CC}" sibTransId="{10E8A638-053F-4ACD-B638-25257EAF62D3}"/>
    <dgm:cxn modelId="{BC42CED7-06EE-436E-B521-FF34F45DC0A1}" type="presParOf" srcId="{10E62263-29BD-4BB5-ACEA-488F98EE51C5}" destId="{E490CFC3-36CA-45DF-985D-E7928B7FDE3D}" srcOrd="0" destOrd="0" presId="urn:microsoft.com/office/officeart/2005/8/layout/vList5"/>
    <dgm:cxn modelId="{B4E462EB-2F8D-447E-AF18-EC95AEC5E8E3}" type="presParOf" srcId="{E490CFC3-36CA-45DF-985D-E7928B7FDE3D}" destId="{8B943521-7112-4306-9BFA-820B5B698294}" srcOrd="0" destOrd="0" presId="urn:microsoft.com/office/officeart/2005/8/layout/vList5"/>
    <dgm:cxn modelId="{AA17F180-E31E-4DD5-B658-49FC60EE0156}" type="presParOf" srcId="{10E62263-29BD-4BB5-ACEA-488F98EE51C5}" destId="{68255FD2-2087-4685-B682-3A66381BE918}" srcOrd="1" destOrd="0" presId="urn:microsoft.com/office/officeart/2005/8/layout/vList5"/>
    <dgm:cxn modelId="{D80417B6-B47D-4EDC-8638-D781A728E438}" type="presParOf" srcId="{10E62263-29BD-4BB5-ACEA-488F98EE51C5}" destId="{7F7ECC9F-F757-4758-A13E-E0D5FFE42ADF}" srcOrd="2" destOrd="0" presId="urn:microsoft.com/office/officeart/2005/8/layout/vList5"/>
    <dgm:cxn modelId="{8F459C7F-FE55-40F2-A55C-B28191954F57}" type="presParOf" srcId="{7F7ECC9F-F757-4758-A13E-E0D5FFE42ADF}" destId="{72E26054-C4EB-4474-8A67-0DB99088D1C0}" srcOrd="0" destOrd="0" presId="urn:microsoft.com/office/officeart/2005/8/layout/vList5"/>
    <dgm:cxn modelId="{8E6D6C39-0756-4A0E-87B7-873BD5A716B5}" type="presParOf" srcId="{10E62263-29BD-4BB5-ACEA-488F98EE51C5}" destId="{C5B39E18-B718-4AE4-8E12-A0EAB9D9FDBE}" srcOrd="3" destOrd="0" presId="urn:microsoft.com/office/officeart/2005/8/layout/vList5"/>
    <dgm:cxn modelId="{C8CB1A14-5C46-4647-85C7-36EAECCD3939}" type="presParOf" srcId="{10E62263-29BD-4BB5-ACEA-488F98EE51C5}" destId="{DD53AB17-849A-4152-BF35-15D538F0EA23}" srcOrd="4" destOrd="0" presId="urn:microsoft.com/office/officeart/2005/8/layout/vList5"/>
    <dgm:cxn modelId="{EE0E276C-4454-48DE-BDCE-C0B71AA37F0B}" type="presParOf" srcId="{DD53AB17-849A-4152-BF35-15D538F0EA23}" destId="{D1C7FDA8-A7DA-4073-A22E-1A3D1B55647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C442C-B6C8-4F33-BD8A-E2E81F9CEE44}">
      <dsp:nvSpPr>
        <dsp:cNvPr id="0" name=""/>
        <dsp:cNvSpPr/>
      </dsp:nvSpPr>
      <dsp:spPr>
        <a:xfrm>
          <a:off x="735115" y="3079002"/>
          <a:ext cx="562620" cy="2575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310" y="0"/>
              </a:lnTo>
              <a:lnTo>
                <a:pt x="281310" y="2575958"/>
              </a:lnTo>
              <a:lnTo>
                <a:pt x="562620" y="2575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50508" y="4301064"/>
        <a:ext cx="131834" cy="131834"/>
      </dsp:txXfrm>
    </dsp:sp>
    <dsp:sp modelId="{D3C4A5A3-BB47-4849-B470-B547AB5ACD5A}">
      <dsp:nvSpPr>
        <dsp:cNvPr id="0" name=""/>
        <dsp:cNvSpPr/>
      </dsp:nvSpPr>
      <dsp:spPr>
        <a:xfrm>
          <a:off x="735115" y="3079002"/>
          <a:ext cx="562620" cy="987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310" y="0"/>
              </a:lnTo>
              <a:lnTo>
                <a:pt x="281310" y="987875"/>
              </a:lnTo>
              <a:lnTo>
                <a:pt x="562620" y="987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88003" y="3544518"/>
        <a:ext cx="56842" cy="56842"/>
      </dsp:txXfrm>
    </dsp:sp>
    <dsp:sp modelId="{773D18D6-57D2-47F2-9183-12329EA82413}">
      <dsp:nvSpPr>
        <dsp:cNvPr id="0" name=""/>
        <dsp:cNvSpPr/>
      </dsp:nvSpPr>
      <dsp:spPr>
        <a:xfrm>
          <a:off x="735115" y="2465481"/>
          <a:ext cx="533425" cy="613520"/>
        </a:xfrm>
        <a:custGeom>
          <a:avLst/>
          <a:gdLst/>
          <a:ahLst/>
          <a:cxnLst/>
          <a:rect l="0" t="0" r="0" b="0"/>
          <a:pathLst>
            <a:path>
              <a:moveTo>
                <a:pt x="0" y="613520"/>
              </a:moveTo>
              <a:lnTo>
                <a:pt x="266712" y="613520"/>
              </a:lnTo>
              <a:lnTo>
                <a:pt x="266712" y="0"/>
              </a:lnTo>
              <a:lnTo>
                <a:pt x="53342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81503" y="2751917"/>
        <a:ext cx="40649" cy="40649"/>
      </dsp:txXfrm>
    </dsp:sp>
    <dsp:sp modelId="{0829F7DB-C124-4D30-9C29-D9A6F360991E}">
      <dsp:nvSpPr>
        <dsp:cNvPr id="0" name=""/>
        <dsp:cNvSpPr/>
      </dsp:nvSpPr>
      <dsp:spPr>
        <a:xfrm>
          <a:off x="735115" y="820358"/>
          <a:ext cx="562620" cy="2258643"/>
        </a:xfrm>
        <a:custGeom>
          <a:avLst/>
          <a:gdLst/>
          <a:ahLst/>
          <a:cxnLst/>
          <a:rect l="0" t="0" r="0" b="0"/>
          <a:pathLst>
            <a:path>
              <a:moveTo>
                <a:pt x="0" y="2258643"/>
              </a:moveTo>
              <a:lnTo>
                <a:pt x="281310" y="2258643"/>
              </a:lnTo>
              <a:lnTo>
                <a:pt x="281310" y="0"/>
              </a:lnTo>
              <a:lnTo>
                <a:pt x="562620" y="0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958233" y="1891488"/>
        <a:ext cx="116383" cy="116383"/>
      </dsp:txXfrm>
    </dsp:sp>
    <dsp:sp modelId="{F332CF2B-1266-4F98-8CA2-51A47D24C703}">
      <dsp:nvSpPr>
        <dsp:cNvPr id="0" name=""/>
        <dsp:cNvSpPr/>
      </dsp:nvSpPr>
      <dsp:spPr>
        <a:xfrm rot="16200000">
          <a:off x="-2448091" y="2724385"/>
          <a:ext cx="5657180" cy="7092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задачи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2413469" y="2759007"/>
        <a:ext cx="5587936" cy="639989"/>
      </dsp:txXfrm>
    </dsp:sp>
    <dsp:sp modelId="{7D16CB52-AD55-4217-AEAD-F162B9DB36AB}">
      <dsp:nvSpPr>
        <dsp:cNvPr id="0" name=""/>
        <dsp:cNvSpPr/>
      </dsp:nvSpPr>
      <dsp:spPr>
        <a:xfrm>
          <a:off x="1297735" y="7712"/>
          <a:ext cx="2326285" cy="16252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1. Оптимизация учебной, психологической нагрузки обучающихся, выпускников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77075" y="87052"/>
        <a:ext cx="2167605" cy="1466613"/>
      </dsp:txXfrm>
    </dsp:sp>
    <dsp:sp modelId="{ED56AE52-DC9C-478D-8B4B-C475C7EE4735}">
      <dsp:nvSpPr>
        <dsp:cNvPr id="0" name=""/>
        <dsp:cNvSpPr/>
      </dsp:nvSpPr>
      <dsp:spPr>
        <a:xfrm>
          <a:off x="1268540" y="1836654"/>
          <a:ext cx="2326285" cy="1257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2. Повышение мотивационной составляющей</a:t>
          </a:r>
        </a:p>
      </dsp:txBody>
      <dsp:txXfrm>
        <a:off x="1268540" y="1836654"/>
        <a:ext cx="2326285" cy="1257654"/>
      </dsp:txXfrm>
    </dsp:sp>
    <dsp:sp modelId="{2BF957DD-525E-4693-ADA4-18A2D6F880B9}">
      <dsp:nvSpPr>
        <dsp:cNvPr id="0" name=""/>
        <dsp:cNvSpPr/>
      </dsp:nvSpPr>
      <dsp:spPr>
        <a:xfrm>
          <a:off x="1297735" y="3245276"/>
          <a:ext cx="2326285" cy="1643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3. Совершенствование деятельности учителей-предметников по повышению качества подготовки выпускников к ГИА.</a:t>
          </a:r>
        </a:p>
      </dsp:txBody>
      <dsp:txXfrm>
        <a:off x="1297735" y="3245276"/>
        <a:ext cx="2326285" cy="1643201"/>
      </dsp:txXfrm>
    </dsp:sp>
    <dsp:sp modelId="{0BB9C515-30E6-45BC-A18A-FEDC627C6251}">
      <dsp:nvSpPr>
        <dsp:cNvPr id="0" name=""/>
        <dsp:cNvSpPr/>
      </dsp:nvSpPr>
      <dsp:spPr>
        <a:xfrm>
          <a:off x="1297735" y="5065786"/>
          <a:ext cx="2326285" cy="1178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4. Корректировка в работе администрации школы в рамках подготовки и проведения ГИА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1297735" y="5065786"/>
        <a:ext cx="2326285" cy="1178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76273-626E-41FF-9A3E-87EB494EC360}">
      <dsp:nvSpPr>
        <dsp:cNvPr id="0" name=""/>
        <dsp:cNvSpPr/>
      </dsp:nvSpPr>
      <dsp:spPr>
        <a:xfrm>
          <a:off x="0" y="16818"/>
          <a:ext cx="4243310" cy="119407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Провести работу по оптимизации предметов, выбираемых выпускниками для сдачи ГИА-11. 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290" y="75108"/>
        <a:ext cx="4126730" cy="1077496"/>
      </dsp:txXfrm>
    </dsp:sp>
    <dsp:sp modelId="{D2A999F5-9416-4E10-9D5A-616345A6B885}">
      <dsp:nvSpPr>
        <dsp:cNvPr id="0" name=""/>
        <dsp:cNvSpPr/>
      </dsp:nvSpPr>
      <dsp:spPr>
        <a:xfrm>
          <a:off x="2072" y="1247482"/>
          <a:ext cx="4243310" cy="101153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мотивации обучающихся, в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выпускников к учебной деятельности, к результатам ГИА, к профессиональному самоопределению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451" y="1296861"/>
        <a:ext cx="4144552" cy="912776"/>
      </dsp:txXfrm>
    </dsp:sp>
    <dsp:sp modelId="{80A37669-CAC8-4676-8446-CC7D8E1C96E6}">
      <dsp:nvSpPr>
        <dsp:cNvPr id="0" name=""/>
        <dsp:cNvSpPr/>
      </dsp:nvSpPr>
      <dsp:spPr>
        <a:xfrm>
          <a:off x="2072" y="2309593"/>
          <a:ext cx="4243310" cy="266325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Педагогическому коллективу вести целенаправленную систематическую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предпрофильную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 профильную работу по повышению качества образования обучающихся 9-х и 11-х классов в соответствии с Планом работы школы на 2022-2023 учебный год.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Взять на контроль соответствие итоговых и экзаменационных оценок по предметам: биология, математика профильная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2082" y="2439603"/>
        <a:ext cx="3983290" cy="2403239"/>
      </dsp:txXfrm>
    </dsp:sp>
    <dsp:sp modelId="{C972375D-28C9-4755-9625-C7E7ACF31F01}">
      <dsp:nvSpPr>
        <dsp:cNvPr id="0" name=""/>
        <dsp:cNvSpPr/>
      </dsp:nvSpPr>
      <dsp:spPr>
        <a:xfrm>
          <a:off x="0" y="5026259"/>
          <a:ext cx="4243310" cy="168888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Администрации школы взять под контроль работу по подготовке к экзаменам в форме ЕГЭ, особое внимание уделить работе с обучающимися, претендующими на получение медали «За особые успехи в учении» и группы риска.</a:t>
          </a:r>
        </a:p>
      </dsp:txBody>
      <dsp:txXfrm>
        <a:off x="82445" y="5108704"/>
        <a:ext cx="4078420" cy="1523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2CF2B-1266-4F98-8CA2-51A47D24C703}">
      <dsp:nvSpPr>
        <dsp:cNvPr id="0" name=""/>
        <dsp:cNvSpPr/>
      </dsp:nvSpPr>
      <dsp:spPr>
        <a:xfrm rot="16200000">
          <a:off x="-1632165" y="1776182"/>
          <a:ext cx="6245636" cy="2693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задачи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500690" y="1907657"/>
        <a:ext cx="5982686" cy="2430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43521-7112-4306-9BFA-820B5B698294}">
      <dsp:nvSpPr>
        <dsp:cNvPr id="0" name=""/>
        <dsp:cNvSpPr/>
      </dsp:nvSpPr>
      <dsp:spPr>
        <a:xfrm>
          <a:off x="2792" y="2259"/>
          <a:ext cx="5718542" cy="18919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1.Проведение совещаний с учителями-предметниками школы, реализующих образовательные программы среднего общего образования по итогам ГИА-11 (август-сентябрь 2022 </a:t>
          </a:r>
          <a:r>
            <a:rPr lang="ru-RU" sz="2400" kern="1200" dirty="0" err="1" smtClean="0"/>
            <a:t>уч.г</a:t>
          </a:r>
          <a:r>
            <a:rPr lang="ru-RU" sz="2400" kern="1200" dirty="0" smtClean="0"/>
            <a:t>.) ОТЧЕТ МО ПО РЕЗУЛЬТАТАМ </a:t>
          </a:r>
          <a:endParaRPr lang="ru-RU" sz="2400" kern="1200" dirty="0"/>
        </a:p>
      </dsp:txBody>
      <dsp:txXfrm>
        <a:off x="95151" y="94618"/>
        <a:ext cx="5533824" cy="1707259"/>
      </dsp:txXfrm>
    </dsp:sp>
    <dsp:sp modelId="{72E26054-C4EB-4474-8A67-0DB99088D1C0}">
      <dsp:nvSpPr>
        <dsp:cNvPr id="0" name=""/>
        <dsp:cNvSpPr/>
      </dsp:nvSpPr>
      <dsp:spPr>
        <a:xfrm>
          <a:off x="2792" y="1988836"/>
          <a:ext cx="5718542" cy="2880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2.Участие учителей-предметников в курсах повышения квалификации по общеобразовательным предметам, по которым проводится ГИА-11, семинарах, посвященных обмену опытом подготовки выпускников к ГИА-11, </a:t>
          </a:r>
          <a:r>
            <a:rPr lang="ru-RU" sz="2400" kern="1200" dirty="0" err="1" smtClean="0"/>
            <a:t>вебинарах</a:t>
          </a:r>
          <a:r>
            <a:rPr lang="ru-RU" sz="2400" kern="1200" dirty="0" smtClean="0"/>
            <a:t> в рамках подготовки к ГИА.</a:t>
          </a:r>
          <a:endParaRPr lang="ru-RU" sz="2400" kern="1200" dirty="0"/>
        </a:p>
      </dsp:txBody>
      <dsp:txXfrm>
        <a:off x="143398" y="2129442"/>
        <a:ext cx="5437330" cy="2599115"/>
      </dsp:txXfrm>
    </dsp:sp>
    <dsp:sp modelId="{D1C7FDA8-A7DA-4073-A22E-1A3D1B556471}">
      <dsp:nvSpPr>
        <dsp:cNvPr id="0" name=""/>
        <dsp:cNvSpPr/>
      </dsp:nvSpPr>
      <dsp:spPr>
        <a:xfrm>
          <a:off x="2792" y="4963762"/>
          <a:ext cx="5718542" cy="18919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3.Мониторинг </a:t>
          </a:r>
          <a:r>
            <a:rPr lang="ru-RU" sz="2700" kern="1200" dirty="0" err="1" smtClean="0"/>
            <a:t>потенц.медалистов</a:t>
          </a:r>
          <a:r>
            <a:rPr lang="ru-RU" sz="2700" kern="1200" dirty="0" smtClean="0"/>
            <a:t> в соответствии с дорожной картой ОУ  по предметам (сентябрь, декабрь, март, май 2022-2023 </a:t>
          </a:r>
          <a:r>
            <a:rPr lang="ru-RU" sz="2700" kern="1200" dirty="0" err="1" smtClean="0"/>
            <a:t>уч.года</a:t>
          </a:r>
          <a:r>
            <a:rPr lang="ru-RU" sz="2700" kern="1200" dirty="0" smtClean="0"/>
            <a:t>). </a:t>
          </a:r>
          <a:endParaRPr lang="ru-RU" sz="2700" kern="1200" dirty="0"/>
        </a:p>
      </dsp:txBody>
      <dsp:txXfrm>
        <a:off x="95151" y="5056121"/>
        <a:ext cx="5533824" cy="1707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0.82443</cdr:x>
      <cdr:y>0.64998</cdr:y>
    </cdr:from>
    <cdr:to>
      <cdr:x>1</cdr:x>
      <cdr:y>1</cdr:y>
    </cdr:to>
    <cdr:pic>
      <cdr:nvPicPr>
        <cdr:cNvPr id="2" name="Picture 2" descr="https://3.downloader.disk.yandex.ru/preview/d18945aa9e4de4b992ec66c7107fd2da277898522bee2f63f19d78846428c270/5b871d09/lKgIoATYVD218vXgCI2K_9tgZj7_22-to6WLegVzLg6R6tEQN8ZAF3TkIUF7JKCdq_J6bpmRyOJonT3VoXnDag%3D%3D?uid=0&amp;filename=shutterstock_103332821.jpg&amp;disposition=inline&amp;hash=&amp;limit=0&amp;content_type=image%2Fjpeg&amp;tknv=v2&amp;size=1250x52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538616" y="2977637"/>
          <a:ext cx="1605384" cy="1603491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0.82443</cdr:x>
      <cdr:y>0.72032</cdr:y>
    </cdr:from>
    <cdr:to>
      <cdr:x>1</cdr:x>
      <cdr:y>1</cdr:y>
    </cdr:to>
    <cdr:pic>
      <cdr:nvPicPr>
        <cdr:cNvPr id="2" name="Picture 2" descr="https://3.downloader.disk.yandex.ru/preview/d18945aa9e4de4b992ec66c7107fd2da277898522bee2f63f19d78846428c270/5b871d09/lKgIoATYVD218vXgCI2K_9tgZj7_22-to6WLegVzLg6R6tEQN8ZAF3TkIUF7JKCdq_J6bpmRyOJonT3VoXnDag%3D%3D?uid=0&amp;filename=shutterstock_103332821.jpg&amp;disposition=inline&amp;hash=&amp;limit=0&amp;content_type=image%2Fjpeg&amp;tknv=v2&amp;size=1250x52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538588" y="4129770"/>
          <a:ext cx="1605412" cy="1603486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14B3F-EBF2-42D3-9255-C0A311A2CC1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FA595-4B32-4046-8326-3D2EAC0B6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1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A595-4B32-4046-8326-3D2EAC0B6B3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8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A595-4B32-4046-8326-3D2EAC0B6B3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31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A595-4B32-4046-8326-3D2EAC0B6B3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67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A595-4B32-4046-8326-3D2EAC0B6B3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99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A595-4B32-4046-8326-3D2EAC0B6B3B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7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6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5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9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5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4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9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7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1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03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5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obr.ru/images/%D0%B2%D0%B5%D0%B3%D0%B0/%D0%9F%D0%B8%D1%81%D1%8C%D0%BC%D0%BE%20%D0%BE%20%D0%B2%D1%8B%D0%B4%D0%B0%D1%87%D0%B5%20%D0%BC%D0%B5%D0%B4%D0%B0%D0%BB%D0%B8%20%20%D0%97%D0%B0%20%D0%BE%D1%81%D0%BE%D0%B1%D1%8B%D0%B5%20%D1%83%D1%81%D0%BF%D0%B5%D1%85%D0%B8%20%D0%B2%20%D1%83%D1%87%D0%B5%D0%BD%D0%B8%D0%B8%2003-725%20%D0%BE%D1%82%2027.05.2021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57200" y="1340768"/>
            <a:ext cx="8229600" cy="172819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Анализ ГИА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Школа №175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Самара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428860" y="5301208"/>
            <a:ext cx="6400800" cy="122819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Жигунова О.О., </a:t>
            </a:r>
          </a:p>
          <a:p>
            <a:pPr algn="r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аместитель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директора по УВР</a:t>
            </a:r>
          </a:p>
          <a:p>
            <a:pPr algn="r"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822167"/>
              </p:ext>
            </p:extLst>
          </p:nvPr>
        </p:nvGraphicFramePr>
        <p:xfrm>
          <a:off x="2" y="0"/>
          <a:ext cx="9143995" cy="9436356"/>
        </p:xfrm>
        <a:graphic>
          <a:graphicData uri="http://schemas.openxmlformats.org/drawingml/2006/table">
            <a:tbl>
              <a:tblPr/>
              <a:tblGrid>
                <a:gridCol w="658821">
                  <a:extLst>
                    <a:ext uri="{9D8B030D-6E8A-4147-A177-3AD203B41FA5}">
                      <a16:colId xmlns:a16="http://schemas.microsoft.com/office/drawing/2014/main" val="695655236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val="2783031753"/>
                    </a:ext>
                  </a:extLst>
                </a:gridCol>
                <a:gridCol w="965515">
                  <a:extLst>
                    <a:ext uri="{9D8B030D-6E8A-4147-A177-3AD203B41FA5}">
                      <a16:colId xmlns:a16="http://schemas.microsoft.com/office/drawing/2014/main" val="3875451867"/>
                    </a:ext>
                  </a:extLst>
                </a:gridCol>
                <a:gridCol w="1010951">
                  <a:extLst>
                    <a:ext uri="{9D8B030D-6E8A-4147-A177-3AD203B41FA5}">
                      <a16:colId xmlns:a16="http://schemas.microsoft.com/office/drawing/2014/main" val="1242517157"/>
                    </a:ext>
                  </a:extLst>
                </a:gridCol>
                <a:gridCol w="1010951">
                  <a:extLst>
                    <a:ext uri="{9D8B030D-6E8A-4147-A177-3AD203B41FA5}">
                      <a16:colId xmlns:a16="http://schemas.microsoft.com/office/drawing/2014/main" val="1982810668"/>
                    </a:ext>
                  </a:extLst>
                </a:gridCol>
                <a:gridCol w="931438">
                  <a:extLst>
                    <a:ext uri="{9D8B030D-6E8A-4147-A177-3AD203B41FA5}">
                      <a16:colId xmlns:a16="http://schemas.microsoft.com/office/drawing/2014/main" val="2540750780"/>
                    </a:ext>
                  </a:extLst>
                </a:gridCol>
                <a:gridCol w="1079105">
                  <a:extLst>
                    <a:ext uri="{9D8B030D-6E8A-4147-A177-3AD203B41FA5}">
                      <a16:colId xmlns:a16="http://schemas.microsoft.com/office/drawing/2014/main" val="95690789"/>
                    </a:ext>
                  </a:extLst>
                </a:gridCol>
                <a:gridCol w="1158618">
                  <a:extLst>
                    <a:ext uri="{9D8B030D-6E8A-4147-A177-3AD203B41FA5}">
                      <a16:colId xmlns:a16="http://schemas.microsoft.com/office/drawing/2014/main" val="114681619"/>
                    </a:ext>
                  </a:extLst>
                </a:gridCol>
                <a:gridCol w="976874">
                  <a:extLst>
                    <a:ext uri="{9D8B030D-6E8A-4147-A177-3AD203B41FA5}">
                      <a16:colId xmlns:a16="http://schemas.microsoft.com/office/drawing/2014/main" val="2699330371"/>
                    </a:ext>
                  </a:extLst>
                </a:gridCol>
              </a:tblGrid>
              <a:tr h="17690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Качество и уровень </a:t>
                      </a:r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обученности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участников ГИА- 9 в форме ОГЭ 2022</a:t>
                      </a:r>
                    </a:p>
                  </a:txBody>
                  <a:tcPr marL="2939" marR="2939" marT="2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9" marR="2939" marT="2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869659"/>
                  </a:ext>
                </a:extLst>
              </a:tr>
              <a:tr h="15407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РУССКИЙ ЯЗЫК ОГЭ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 ОГЭ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АНГЛИЙСКИЙ ЯЗЫК ОГЭ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530973"/>
                  </a:ext>
                </a:extLst>
              </a:tr>
              <a:tr h="1124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отметку «2» (числом) - из формы 1-соответствие отметок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отметки 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«4» и «5»            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(качество обучения) (числом)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формы 1-соответствие отметок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отметки «3», «4» и «5» (уровень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обученности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(числом)*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 в данном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столбце забита формула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отметку «2» (числом) - из формы 1-соответствие отметок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отметки 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«4» и «5»            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(качество обучения) (числом)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формы 1-соответствие отметок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отметки «3», «4» и «5» (уровень обученности) (числом)*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 в данном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столбце забита формула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отметку «2» (числом) - из формы 1-соответствие отметок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отметки 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«4» и «5»            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(качество обучения) (числом)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формы 1-соответствие отметок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отметки «3», «4» и «5» (уровень обученности) (числом)*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 в данном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столбце забита формула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788742"/>
                  </a:ext>
                </a:extLst>
              </a:tr>
              <a:tr h="228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83,20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91,00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79703"/>
                  </a:ext>
                </a:extLst>
              </a:tr>
              <a:tr h="1597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ОБЩЕСТВ. ОГЭ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ФИЗИКА ОГЭ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9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ХИМИЯ ОГЭ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26421"/>
                  </a:ext>
                </a:extLst>
              </a:tr>
              <a:tr h="1109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отметку «2» (числом) - из формы 1-соответствие отметок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отметки 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«4» и «5»            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(качество обучения) (числом)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формы 1-соответствие отметок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отметки «3», «4» и «5» (уровень обученности) (числом)*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 в данном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столбце забита формула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отметку «2» (числом) - из формы 1-соответствие отметок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отметки 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«4» и «5»            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(качество обучения) (числом)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формы 1-соответствие отметок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отметки «3», «4» и «5» (уровень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обученности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(числом)*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 в данном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столбце забита формула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отметку «2» (числом) - из формы 1-соответствие отметок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отметки 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«4» и «5»            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(качество обучения) (числом)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формы 1-соответствие отметок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отметки «3», «4» и «5» (уровень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обученности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(числом)*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 в данном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столбце забита формула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684346"/>
                  </a:ext>
                </a:extLst>
              </a:tr>
              <a:tr h="287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56,30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87,00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320721"/>
                  </a:ext>
                </a:extLst>
              </a:tr>
              <a:tr h="21000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БИОЛОГИЯ ОГЭ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ГЕОГРАФ. ОГЭ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ЛИТЕРАТ.ОГЭ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777094"/>
                  </a:ext>
                </a:extLst>
              </a:tr>
              <a:tr h="1109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отметку «2» (числом) - из формы 1-соответствие отметок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отметки 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«4» и «5»            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(качество обучения) (числом)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формы 1-соответствие отметок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отметки «3», «4» и «5» (уровень обученности) (числом)*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 в данном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столбце забита формула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отметку «2» (числом) - из формы 1-соответствие отметок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отметки 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«4» и «5»            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(качество обучения) (числом)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формы 1-соответствие отметок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отметки «3», «4» и «5» (уровень обученности) (числом)*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 в данном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столбце забита формула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отметку «2» (числом) - из формы 1-соответствие отметок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отметки 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«4» и «5»            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(качество обучения) (числом)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формы 1-соответствие отметок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отметки «3», «4» и «5» (уровень обученности) (числом)*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 в данном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столбце забита формула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010136"/>
                  </a:ext>
                </a:extLst>
              </a:tr>
              <a:tr h="397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88,30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294887"/>
                  </a:ext>
                </a:extLst>
              </a:tr>
              <a:tr h="2693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ИКТ  ОГЭ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9" marR="2939" marT="29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9" marR="2939" marT="29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9" marR="2939" marT="29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9" marR="2939" marT="29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9" marR="2939" marT="29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13471"/>
                  </a:ext>
                </a:extLst>
              </a:tr>
              <a:tr h="1314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отметку «2» (числом) - из формы 1-соответствие отметок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отметки 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«4» и «5»            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(качество обучения) (числом)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формы 1-соответствие отметок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(%) участников, получивших отметки «3», «4» и «5» (уровень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обученности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(числом)*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 в данном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столбце забита формула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9" marR="2939" marT="2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9" marR="2939" marT="2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9" marR="2939" marT="2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9" marR="2939" marT="2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9" marR="2939" marT="2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030451"/>
                  </a:ext>
                </a:extLst>
              </a:tr>
              <a:tr h="4884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9" marR="2939" marT="29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9" marR="2939" marT="2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9" marR="2939" marT="2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9" marR="2939" marT="2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9" marR="2939" marT="2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39" marR="2939" marT="29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016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3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7724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Федеральные нормативные документы ГИА -11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557444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Федерации, Федеральной службы по надзору в сфере образования и науки от 01.11.2018 № 190/1512 «Об утверждении Порядка проведения государственной итоговой аттестации по образовательным программам среднего общего образования».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РФ от 26.06.2019  № 876 "О минимальном балле ЕГЭ для поступления в ВУЗ"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России № 546 от 05.10.2021    " Об утверждении Порядка заполнения, учёта и выдачи аттестатов об основном общем и среднем общем образовании и их дубликатов.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России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16.03.2022 № 105/307 «Об особенностях проведения государственной итоговой аттестации по образовательным программам среднего общего образования в 2022 году».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12.04.2022_10-99 _О направлении МР ГИА-9 и ГИА-11 в 2022 г.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Распоряжение № 491-р "Об утверждении организационно-технологической схемы проведения государственного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России  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27.05.2022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№03-725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выдаче медали "За особые успехи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учении"в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 году».</a:t>
            </a:r>
          </a:p>
        </p:txBody>
      </p:sp>
    </p:spTree>
    <p:extLst>
      <p:ext uri="{BB962C8B-B14F-4D97-AF65-F5344CB8AC3E}">
        <p14:creationId xmlns:p14="http://schemas.microsoft.com/office/powerpoint/2010/main" val="27434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ЕГЭ 2022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71504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</a:t>
            </a:r>
            <a:r>
              <a:rPr lang="ru-RU" dirty="0" smtClean="0"/>
              <a:t>2021-2022 </a:t>
            </a:r>
            <a:r>
              <a:rPr lang="ru-RU" dirty="0"/>
              <a:t>учебном году в 11-х классах проходило обучение </a:t>
            </a:r>
            <a:r>
              <a:rPr lang="ru-RU" dirty="0" smtClean="0"/>
              <a:t>91 </a:t>
            </a:r>
            <a:r>
              <a:rPr lang="ru-RU" dirty="0"/>
              <a:t>обучающихся. К итоговой аттестации допущены </a:t>
            </a:r>
            <a:r>
              <a:rPr lang="ru-RU" dirty="0" smtClean="0"/>
              <a:t>91 человек, «зачет» ИС-11 получили 91 ч.</a:t>
            </a:r>
          </a:p>
          <a:p>
            <a:pPr lvl="0"/>
            <a:r>
              <a:rPr lang="ru-RU" dirty="0"/>
              <a:t>получили аттестаты  </a:t>
            </a:r>
            <a:r>
              <a:rPr lang="ru-RU" b="1" dirty="0" smtClean="0"/>
              <a:t>89</a:t>
            </a:r>
            <a:r>
              <a:rPr lang="ru-RU" b="1" dirty="0" smtClean="0"/>
              <a:t> </a:t>
            </a:r>
            <a:r>
              <a:rPr lang="ru-RU" b="1" dirty="0" smtClean="0"/>
              <a:t>человек  </a:t>
            </a:r>
            <a:r>
              <a:rPr lang="ru-RU" b="1" dirty="0" smtClean="0"/>
              <a:t>выпускников (2 человека сентябрьские сроки), </a:t>
            </a:r>
            <a:r>
              <a:rPr lang="ru-RU" dirty="0"/>
              <a:t>из них:    </a:t>
            </a:r>
          </a:p>
          <a:p>
            <a:pPr lvl="0"/>
            <a:r>
              <a:rPr lang="ru-RU" dirty="0"/>
              <a:t>обычного образца – </a:t>
            </a:r>
            <a:r>
              <a:rPr lang="ru-RU" dirty="0" smtClean="0"/>
              <a:t>78</a:t>
            </a:r>
            <a:r>
              <a:rPr lang="ru-RU" dirty="0" smtClean="0"/>
              <a:t> </a:t>
            </a:r>
            <a:r>
              <a:rPr lang="ru-RU" b="1" dirty="0" smtClean="0"/>
              <a:t> </a:t>
            </a:r>
            <a:r>
              <a:rPr lang="ru-RU" b="1" dirty="0" smtClean="0"/>
              <a:t>выпускников;</a:t>
            </a:r>
            <a:endParaRPr lang="ru-RU" dirty="0"/>
          </a:p>
          <a:p>
            <a:r>
              <a:rPr lang="ru-RU" dirty="0"/>
              <a:t>аттестаты особого образца </a:t>
            </a:r>
            <a:r>
              <a:rPr lang="ru-RU" b="1" dirty="0"/>
              <a:t>– </a:t>
            </a:r>
            <a:r>
              <a:rPr lang="ru-RU" b="1" dirty="0" smtClean="0"/>
              <a:t>11 выпускников ( 3 обучающихся не подтвердили получение аттестата особого образца)</a:t>
            </a:r>
            <a:endParaRPr lang="ru-RU" dirty="0"/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4290"/>
            <a:ext cx="8893652" cy="8384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и выбранные экзамены ЕГЭ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076488"/>
              </p:ext>
            </p:extLst>
          </p:nvPr>
        </p:nvGraphicFramePr>
        <p:xfrm>
          <a:off x="255093" y="1294352"/>
          <a:ext cx="8712964" cy="197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523">
                  <a:extLst>
                    <a:ext uri="{9D8B030D-6E8A-4147-A177-3AD203B41FA5}">
                      <a16:colId xmlns:a16="http://schemas.microsoft.com/office/drawing/2014/main" val="342602210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2744895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77880504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46662714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7568683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6105063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5333724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38696793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197659329"/>
                    </a:ext>
                  </a:extLst>
                </a:gridCol>
                <a:gridCol w="939673">
                  <a:extLst>
                    <a:ext uri="{9D8B030D-6E8A-4147-A177-3AD203B41FA5}">
                      <a16:colId xmlns:a16="http://schemas.microsoft.com/office/drawing/2014/main" val="2776562744"/>
                    </a:ext>
                  </a:extLst>
                </a:gridCol>
              </a:tblGrid>
              <a:tr h="1592654"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</a:t>
                      </a:r>
                      <a:r>
                        <a:rPr lang="ru-RU" baseline="0" dirty="0" smtClean="0"/>
                        <a:t>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ИКТ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384844"/>
                  </a:ext>
                </a:extLst>
              </a:tr>
              <a:tr h="380162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4775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988148"/>
              </p:ext>
            </p:extLst>
          </p:nvPr>
        </p:nvGraphicFramePr>
        <p:xfrm>
          <a:off x="255093" y="3573017"/>
          <a:ext cx="4892971" cy="1631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651">
                  <a:extLst>
                    <a:ext uri="{9D8B030D-6E8A-4147-A177-3AD203B41FA5}">
                      <a16:colId xmlns:a16="http://schemas.microsoft.com/office/drawing/2014/main" val="3916766408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944017281"/>
                    </a:ext>
                  </a:extLst>
                </a:gridCol>
              </a:tblGrid>
              <a:tr h="1260727">
                <a:tc>
                  <a:txBody>
                    <a:bodyPr/>
                    <a:lstStyle/>
                    <a:p>
                      <a:r>
                        <a:rPr lang="ru-RU" dirty="0" smtClean="0"/>
                        <a:t>Не преодолели минимальный порог(кол-во человек) 2021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6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:a16="http://schemas.microsoft.com/office/drawing/2014/main" val="3206790829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598477"/>
              </p:ext>
            </p:extLst>
          </p:nvPr>
        </p:nvGraphicFramePr>
        <p:xfrm>
          <a:off x="255093" y="4742189"/>
          <a:ext cx="460493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651">
                  <a:extLst>
                    <a:ext uri="{9D8B030D-6E8A-4147-A177-3AD203B41FA5}">
                      <a16:colId xmlns:a16="http://schemas.microsoft.com/office/drawing/2014/main" val="3459859883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947712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793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физика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4257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67650"/>
              </p:ext>
            </p:extLst>
          </p:nvPr>
        </p:nvGraphicFramePr>
        <p:xfrm>
          <a:off x="255093" y="5520886"/>
          <a:ext cx="460493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651">
                  <a:extLst>
                    <a:ext uri="{9D8B030D-6E8A-4147-A177-3AD203B41FA5}">
                      <a16:colId xmlns:a16="http://schemas.microsoft.com/office/drawing/2014/main" val="82730266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588211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45687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5249"/>
              </p:ext>
            </p:extLst>
          </p:nvPr>
        </p:nvGraphicFramePr>
        <p:xfrm>
          <a:off x="4572001" y="3573016"/>
          <a:ext cx="4464496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3">
                  <a:extLst>
                    <a:ext uri="{9D8B030D-6E8A-4147-A177-3AD203B41FA5}">
                      <a16:colId xmlns:a16="http://schemas.microsoft.com/office/drawing/2014/main" val="715790069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1877758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 преодолели минимальный порог(кол-во человек) 2022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290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67901" marR="6790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обществознание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67901" marR="6790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91834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577548"/>
              </p:ext>
            </p:extLst>
          </p:nvPr>
        </p:nvGraphicFramePr>
        <p:xfrm>
          <a:off x="4572000" y="5118005"/>
          <a:ext cx="4464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1224189657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042268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517905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94892"/>
              </p:ext>
            </p:extLst>
          </p:nvPr>
        </p:nvGraphicFramePr>
        <p:xfrm>
          <a:off x="4572000" y="5535030"/>
          <a:ext cx="44644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82730266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588211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 (Гордеева ВЕ)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45687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94424"/>
              </p:ext>
            </p:extLst>
          </p:nvPr>
        </p:nvGraphicFramePr>
        <p:xfrm>
          <a:off x="282523" y="5905870"/>
          <a:ext cx="460493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221">
                  <a:extLst>
                    <a:ext uri="{9D8B030D-6E8A-4147-A177-3AD203B41FA5}">
                      <a16:colId xmlns:a16="http://schemas.microsoft.com/office/drawing/2014/main" val="854465108"/>
                    </a:ext>
                  </a:extLst>
                </a:gridCol>
                <a:gridCol w="2619718">
                  <a:extLst>
                    <a:ext uri="{9D8B030D-6E8A-4147-A177-3AD203B41FA5}">
                      <a16:colId xmlns:a16="http://schemas.microsoft.com/office/drawing/2014/main" val="1609178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353907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377186"/>
              </p:ext>
            </p:extLst>
          </p:nvPr>
        </p:nvGraphicFramePr>
        <p:xfrm>
          <a:off x="4572000" y="5900894"/>
          <a:ext cx="44644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854465108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1609178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3539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71" y="130733"/>
            <a:ext cx="7772400" cy="326467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465901"/>
              </p:ext>
            </p:extLst>
          </p:nvPr>
        </p:nvGraphicFramePr>
        <p:xfrm>
          <a:off x="1" y="0"/>
          <a:ext cx="9144000" cy="70076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75931">
                  <a:extLst>
                    <a:ext uri="{9D8B030D-6E8A-4147-A177-3AD203B41FA5}">
                      <a16:colId xmlns:a16="http://schemas.microsoft.com/office/drawing/2014/main" val="2142736599"/>
                    </a:ext>
                  </a:extLst>
                </a:gridCol>
                <a:gridCol w="800814">
                  <a:extLst>
                    <a:ext uri="{9D8B030D-6E8A-4147-A177-3AD203B41FA5}">
                      <a16:colId xmlns:a16="http://schemas.microsoft.com/office/drawing/2014/main" val="164870413"/>
                    </a:ext>
                  </a:extLst>
                </a:gridCol>
                <a:gridCol w="800814">
                  <a:extLst>
                    <a:ext uri="{9D8B030D-6E8A-4147-A177-3AD203B41FA5}">
                      <a16:colId xmlns:a16="http://schemas.microsoft.com/office/drawing/2014/main" val="3289782871"/>
                    </a:ext>
                  </a:extLst>
                </a:gridCol>
                <a:gridCol w="830268">
                  <a:extLst>
                    <a:ext uri="{9D8B030D-6E8A-4147-A177-3AD203B41FA5}">
                      <a16:colId xmlns:a16="http://schemas.microsoft.com/office/drawing/2014/main" val="3223058727"/>
                    </a:ext>
                  </a:extLst>
                </a:gridCol>
                <a:gridCol w="830268">
                  <a:extLst>
                    <a:ext uri="{9D8B030D-6E8A-4147-A177-3AD203B41FA5}">
                      <a16:colId xmlns:a16="http://schemas.microsoft.com/office/drawing/2014/main" val="3978700016"/>
                    </a:ext>
                  </a:extLst>
                </a:gridCol>
                <a:gridCol w="822907">
                  <a:extLst>
                    <a:ext uri="{9D8B030D-6E8A-4147-A177-3AD203B41FA5}">
                      <a16:colId xmlns:a16="http://schemas.microsoft.com/office/drawing/2014/main" val="4037314627"/>
                    </a:ext>
                  </a:extLst>
                </a:gridCol>
                <a:gridCol w="822907">
                  <a:extLst>
                    <a:ext uri="{9D8B030D-6E8A-4147-A177-3AD203B41FA5}">
                      <a16:colId xmlns:a16="http://schemas.microsoft.com/office/drawing/2014/main" val="2374098595"/>
                    </a:ext>
                  </a:extLst>
                </a:gridCol>
                <a:gridCol w="822907">
                  <a:extLst>
                    <a:ext uri="{9D8B030D-6E8A-4147-A177-3AD203B41FA5}">
                      <a16:colId xmlns:a16="http://schemas.microsoft.com/office/drawing/2014/main" val="3303288442"/>
                    </a:ext>
                  </a:extLst>
                </a:gridCol>
                <a:gridCol w="822907">
                  <a:extLst>
                    <a:ext uri="{9D8B030D-6E8A-4147-A177-3AD203B41FA5}">
                      <a16:colId xmlns:a16="http://schemas.microsoft.com/office/drawing/2014/main" val="1392083437"/>
                    </a:ext>
                  </a:extLst>
                </a:gridCol>
                <a:gridCol w="714277">
                  <a:extLst>
                    <a:ext uri="{9D8B030D-6E8A-4147-A177-3AD203B41FA5}">
                      <a16:colId xmlns:a16="http://schemas.microsoft.com/office/drawing/2014/main" val="310108568"/>
                    </a:ext>
                  </a:extLst>
                </a:gridCol>
              </a:tblGrid>
              <a:tr h="3807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000608"/>
                  </a:ext>
                </a:extLst>
              </a:tr>
              <a:tr h="773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2022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776121"/>
                  </a:ext>
                </a:extLst>
              </a:tr>
              <a:tr h="380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</a:t>
                      </a:r>
                      <a:endParaRPr lang="ru-RU" sz="1200" dirty="0"/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003135"/>
                  </a:ext>
                </a:extLst>
              </a:tr>
              <a:tr h="573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45,69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 (ВЫШЕ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СУ)</a:t>
                      </a:r>
                      <a:endParaRPr lang="ru-RU" sz="1200" dirty="0"/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914721"/>
                  </a:ext>
                </a:extLst>
              </a:tr>
              <a:tr h="380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4,5</a:t>
                      </a:r>
                      <a:endParaRPr lang="ru-RU" sz="1200" dirty="0"/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555996"/>
                  </a:ext>
                </a:extLst>
              </a:tr>
              <a:tr h="362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 (ВЫШЕ </a:t>
                      </a:r>
                    </a:p>
                    <a:p>
                      <a:pPr algn="ctr"/>
                      <a:r>
                        <a:rPr lang="ru-RU" sz="1200" dirty="0" smtClean="0"/>
                        <a:t>СУ)</a:t>
                      </a:r>
                      <a:endParaRPr lang="ru-RU" sz="1200" dirty="0"/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575488"/>
                  </a:ext>
                </a:extLst>
              </a:tr>
              <a:tr h="534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17905" algn="ct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17905" algn="ctr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17905" algn="ctr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41,71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 (ВЫШЕ СУ)</a:t>
                      </a:r>
                    </a:p>
                    <a:p>
                      <a:pPr algn="ctr"/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149658"/>
                  </a:ext>
                </a:extLst>
              </a:tr>
              <a:tr h="306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44,41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63304"/>
                  </a:ext>
                </a:extLst>
              </a:tr>
              <a:tr h="589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46,56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</a:t>
                      </a: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645258"/>
                  </a:ext>
                </a:extLst>
              </a:tr>
              <a:tr h="589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52,58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</a:t>
                      </a:r>
                      <a:endParaRPr lang="ru-RU" sz="1200" dirty="0"/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224183"/>
                  </a:ext>
                </a:extLst>
              </a:tr>
              <a:tr h="573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 (ВЫШЕ СУ)</a:t>
                      </a:r>
                      <a:endParaRPr lang="ru-RU" sz="1200" dirty="0"/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533045"/>
                  </a:ext>
                </a:extLst>
              </a:tr>
              <a:tr h="589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56 (ВЫШЕ СУ)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35000"/>
                  </a:ext>
                </a:extLst>
              </a:tr>
              <a:tr h="589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dirty="0" smtClean="0"/>
                        <a:t>(выше</a:t>
                      </a:r>
                      <a:r>
                        <a:rPr lang="ru-RU" sz="1200" baseline="0" dirty="0" smtClean="0"/>
                        <a:t> СУ)</a:t>
                      </a: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2144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/>
          </p:nvPr>
        </p:nvGraphicFramePr>
        <p:xfrm>
          <a:off x="-468560" y="0"/>
          <a:ext cx="96125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33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/>
          </p:nvPr>
        </p:nvGraphicFramePr>
        <p:xfrm>
          <a:off x="1092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90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15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96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96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ГИА 202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7150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соответсвии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 требованиями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условиях предотвращения распространения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педагогов в ГИА -9 (2 ППЭ на дому).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«Утренний фильтр» участников ЕГЭ и работников ППЭ, обязательная термометрия, обработка рук антисептическим средством.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входа. Строгий график прибытия в ППЭ участников ЕГЭ.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Социальная дистанция 1,5 м (до входа в ППЭ и на ППЭ, в аудиториях между рабочими местами и зигзагообразная рассадка).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Работники ППЭ, общественные наблюдатели в масках и перчатках на протяжении всего экзамена.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Регулярное проветривание аудиторий ППЭ.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Контроль за питьевым режимом.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Смена масок и перчаток каждые 3 часа (в туалетных комнатах).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Оснащение аудиторий оборудованием для обеззараживания воздуха.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08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61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0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23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73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/>
          </p:nvPr>
        </p:nvGraphicFramePr>
        <p:xfrm>
          <a:off x="-108520" y="0"/>
          <a:ext cx="925252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90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18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3465513" cy="9584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Учителя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РУССКИЙ ЯЗЫК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Рябкова</a:t>
            </a:r>
            <a:r>
              <a:rPr lang="ru-RU" sz="2400" b="1" dirty="0" smtClean="0"/>
              <a:t> Ю.Е.</a:t>
            </a:r>
          </a:p>
          <a:p>
            <a:r>
              <a:rPr lang="ru-RU" sz="2400" b="1" dirty="0" smtClean="0"/>
              <a:t>Юрченко Г.И.</a:t>
            </a:r>
            <a:endParaRPr lang="ru-RU" sz="2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998506"/>
              </p:ext>
            </p:extLst>
          </p:nvPr>
        </p:nvGraphicFramePr>
        <p:xfrm>
          <a:off x="2195737" y="764704"/>
          <a:ext cx="6491063" cy="6093297"/>
        </p:xfrm>
        <a:graphic>
          <a:graphicData uri="http://schemas.openxmlformats.org/drawingml/2006/table">
            <a:tbl>
              <a:tblPr/>
              <a:tblGrid>
                <a:gridCol w="411746">
                  <a:extLst>
                    <a:ext uri="{9D8B030D-6E8A-4147-A177-3AD203B41FA5}">
                      <a16:colId xmlns:a16="http://schemas.microsoft.com/office/drawing/2014/main" val="1523116558"/>
                    </a:ext>
                  </a:extLst>
                </a:gridCol>
                <a:gridCol w="1269999">
                  <a:extLst>
                    <a:ext uri="{9D8B030D-6E8A-4147-A177-3AD203B41FA5}">
                      <a16:colId xmlns:a16="http://schemas.microsoft.com/office/drawing/2014/main" val="3029659325"/>
                    </a:ext>
                  </a:extLst>
                </a:gridCol>
                <a:gridCol w="1412666">
                  <a:extLst>
                    <a:ext uri="{9D8B030D-6E8A-4147-A177-3AD203B41FA5}">
                      <a16:colId xmlns:a16="http://schemas.microsoft.com/office/drawing/2014/main" val="1582427300"/>
                    </a:ext>
                  </a:extLst>
                </a:gridCol>
                <a:gridCol w="2287174">
                  <a:extLst>
                    <a:ext uri="{9D8B030D-6E8A-4147-A177-3AD203B41FA5}">
                      <a16:colId xmlns:a16="http://schemas.microsoft.com/office/drawing/2014/main" val="751771161"/>
                    </a:ext>
                  </a:extLst>
                </a:gridCol>
                <a:gridCol w="1109478">
                  <a:extLst>
                    <a:ext uri="{9D8B030D-6E8A-4147-A177-3AD203B41FA5}">
                      <a16:colId xmlns:a16="http://schemas.microsoft.com/office/drawing/2014/main" val="2190990716"/>
                    </a:ext>
                  </a:extLst>
                </a:gridCol>
              </a:tblGrid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Полев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Егор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Валерьевич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530483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Морозов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Илья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Алексеевич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888768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Мигалин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Иван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Вадимович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486750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Маслов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Олег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Константинович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272197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Штыков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Валерий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Сергеевич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528499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Толмачева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Софья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Андреевна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08599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Сорокина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Полина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Константиновна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568801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Слинченко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Милана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Альбертовна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48904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Сергеева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Злата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Александровна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914963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Гаршина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Андреевна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293532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Бурцева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Алина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Сергеевна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28038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Бочарова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Наталья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Владиславовна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113044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Алешинский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Илья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Вячеславович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413246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Виктория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Сергеевна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364574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Гусева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Олеговна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43977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Краснова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Ксения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Дмитриевна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416916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Корнилова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Ксения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Андреевна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187283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Климашина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Александра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Евгеньевна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124456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Карапетян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Маргарита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Артуровна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452350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Ерузаев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Родион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Александрович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859481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Якимова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Евгения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Сергеевна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654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80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3465513" cy="9584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Учителя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МАТЕМАТИКА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Аверкиева В.С.</a:t>
            </a:r>
          </a:p>
          <a:p>
            <a:r>
              <a:rPr lang="ru-RU" sz="2400" b="1" dirty="0" smtClean="0"/>
              <a:t>Ульченко Е.Н.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980727"/>
            <a:ext cx="6948265" cy="51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6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57862"/>
            <a:ext cx="7772400" cy="738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Федеральные нормативные документы ГИА -9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572560" cy="52864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России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16.03.2022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 104/306 «Об особенностях проведения государственной итоговой аттестации по образовательным программам основного общего образования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России № 546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05.10.2021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Об утверждении Порядка заполнения, учёта и выдачи аттестатов об основном общем и среднем общем образовании и их дубликатов 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Информ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 сроках и местах подачи заявлений на  участие в ИС-9 и  ГИА-9 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"Об утверждении Порядка проведения итогового  собеседования по русскому языку на территории Самарской области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году"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"О внесении изменения в распоряжение министерства образования и науки Самарской области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11.12.2021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 1105-р "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17.03.202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 88-од «О передаче результатов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ГИА-2022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-22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 2 Порядок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рез. ГИА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17.03.202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 89-од «Об апелляциях выпускников 9 и 11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3465513" cy="9584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Учитель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16632"/>
            <a:ext cx="6851104" cy="600953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ОБЩЕСТВОЗНАНИЕ, ИСТОРИЯ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Кассина</a:t>
            </a:r>
            <a:r>
              <a:rPr lang="ru-RU" sz="2400" b="1" dirty="0" smtClean="0"/>
              <a:t> Т.П.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478207"/>
              </p:ext>
            </p:extLst>
          </p:nvPr>
        </p:nvGraphicFramePr>
        <p:xfrm>
          <a:off x="2416601" y="983350"/>
          <a:ext cx="6688082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Лист" r:id="rId3" imgW="3581370" imgH="1584907" progId="Excel.Sheet.12">
                  <p:embed/>
                </p:oleObj>
              </mc:Choice>
              <mc:Fallback>
                <p:oleObj name="Лист" r:id="rId3" imgW="3581370" imgH="15849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6601" y="983350"/>
                        <a:ext cx="6688082" cy="396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613755"/>
              </p:ext>
            </p:extLst>
          </p:nvPr>
        </p:nvGraphicFramePr>
        <p:xfrm>
          <a:off x="2321666" y="5395540"/>
          <a:ext cx="6822334" cy="84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Лист" r:id="rId5" imgW="3581370" imgH="358035" progId="Excel.Sheet.12">
                  <p:embed/>
                </p:oleObj>
              </mc:Choice>
              <mc:Fallback>
                <p:oleObj name="Лист" r:id="rId5" imgW="3581370" imgH="3580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1666" y="5395540"/>
                        <a:ext cx="6822334" cy="841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2351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3465513" cy="9584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Учителя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16632"/>
            <a:ext cx="6851104" cy="600953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ЛИТЕРАТУРА, АНГЛИЙСКИЙ ЯЗЫК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Юрченко Г.И.</a:t>
            </a:r>
          </a:p>
          <a:p>
            <a:endParaRPr lang="ru-RU" sz="2400" b="1" dirty="0"/>
          </a:p>
          <a:p>
            <a:r>
              <a:rPr lang="ru-RU" sz="2400" b="1" dirty="0" err="1" smtClean="0"/>
              <a:t>Рябкова</a:t>
            </a:r>
            <a:r>
              <a:rPr lang="ru-RU" sz="2400" b="1" dirty="0" smtClean="0"/>
              <a:t> Ю.Е.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Жигунова О.О.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Кудряшова Л.В.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502241"/>
              </p:ext>
            </p:extLst>
          </p:nvPr>
        </p:nvGraphicFramePr>
        <p:xfrm>
          <a:off x="1973509" y="1268760"/>
          <a:ext cx="7170491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Лист" r:id="rId3" imgW="3581370" imgH="533505" progId="Excel.Sheet.12">
                  <p:embed/>
                </p:oleObj>
              </mc:Choice>
              <mc:Fallback>
                <p:oleObj name="Лист" r:id="rId3" imgW="3581370" imgH="5335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3509" y="1268760"/>
                        <a:ext cx="7170491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506338"/>
              </p:ext>
            </p:extLst>
          </p:nvPr>
        </p:nvGraphicFramePr>
        <p:xfrm>
          <a:off x="1973509" y="3356992"/>
          <a:ext cx="7170491" cy="312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Лист" r:id="rId5" imgW="3581370" imgH="1234440" progId="Excel.Sheet.12">
                  <p:embed/>
                </p:oleObj>
              </mc:Choice>
              <mc:Fallback>
                <p:oleObj name="Лист" r:id="rId5" imgW="3581370" imgH="12344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3509" y="3356992"/>
                        <a:ext cx="7170491" cy="3129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2224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3465513" cy="9584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Учителя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9144" y="2083867"/>
            <a:ext cx="5111750" cy="995710"/>
          </a:xfrm>
        </p:spPr>
        <p:txBody>
          <a:bodyPr/>
          <a:lstStyle/>
          <a:p>
            <a:r>
              <a:rPr lang="ru-RU" b="1" dirty="0" smtClean="0"/>
              <a:t>ХИМИЯ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Васильева Е.В.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Фаттахова А.А.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Гусейнова С.С.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130258"/>
              </p:ext>
            </p:extLst>
          </p:nvPr>
        </p:nvGraphicFramePr>
        <p:xfrm>
          <a:off x="2627784" y="1435100"/>
          <a:ext cx="6362701" cy="37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Лист" r:id="rId3" imgW="3581370" imgH="183038" progId="Excel.Sheet.12">
                  <p:embed/>
                </p:oleObj>
              </mc:Choice>
              <mc:Fallback>
                <p:oleObj name="Лист" r:id="rId3" imgW="3581370" imgH="1830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4" y="1435100"/>
                        <a:ext cx="6362701" cy="378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3727450" y="425451"/>
            <a:ext cx="5111750" cy="995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/>
              <a:t>ФИЗИКА</a:t>
            </a:r>
            <a:endParaRPr lang="ru-RU" b="1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144460"/>
              </p:ext>
            </p:extLst>
          </p:nvPr>
        </p:nvGraphicFramePr>
        <p:xfrm>
          <a:off x="2619761" y="3012021"/>
          <a:ext cx="6362702" cy="439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Лист" r:id="rId5" imgW="3581370" imgH="183038" progId="Excel.Sheet.12">
                  <p:embed/>
                </p:oleObj>
              </mc:Choice>
              <mc:Fallback>
                <p:oleObj name="Лист" r:id="rId5" imgW="3581370" imgH="1830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761" y="3012021"/>
                        <a:ext cx="6362702" cy="439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38911"/>
              </p:ext>
            </p:extLst>
          </p:nvPr>
        </p:nvGraphicFramePr>
        <p:xfrm>
          <a:off x="2627784" y="4477916"/>
          <a:ext cx="6362701" cy="439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Лист" r:id="rId6" imgW="3581370" imgH="183038" progId="Excel.Sheet.12">
                  <p:embed/>
                </p:oleObj>
              </mc:Choice>
              <mc:Fallback>
                <p:oleObj name="Лист" r:id="rId6" imgW="3581370" imgH="1830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4" y="4477916"/>
                        <a:ext cx="6362701" cy="439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Объект 2"/>
          <p:cNvSpPr txBox="1">
            <a:spLocks/>
          </p:cNvSpPr>
          <p:nvPr/>
        </p:nvSpPr>
        <p:spPr>
          <a:xfrm>
            <a:off x="3878735" y="3705905"/>
            <a:ext cx="5111750" cy="995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ИКТ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89542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60648"/>
            <a:ext cx="8229600" cy="271530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Ранжирование по интегральным показателям качества подготовки выпускников 2021г.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15542402"/>
              </p:ext>
            </p:extLst>
          </p:nvPr>
        </p:nvGraphicFramePr>
        <p:xfrm>
          <a:off x="0" y="2276872"/>
          <a:ext cx="9144000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58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96492402"/>
              </p:ext>
            </p:extLst>
          </p:nvPr>
        </p:nvGraphicFramePr>
        <p:xfrm>
          <a:off x="14828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0" y="1"/>
            <a:ext cx="9144000" cy="1412775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3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Ранжирование по интегральным показателям качества подготовки выпускников </a:t>
            </a:r>
            <a:r>
              <a:rPr lang="ru-RU" sz="53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2022г</a:t>
            </a:r>
            <a:r>
              <a:rPr lang="ru-RU" sz="53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421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обучающихся, получивших аттестаты о среднем  общем образовании с отличием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503169"/>
              </p:ext>
            </p:extLst>
          </p:nvPr>
        </p:nvGraphicFramePr>
        <p:xfrm>
          <a:off x="1" y="980728"/>
          <a:ext cx="6948263" cy="2557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03">
                  <a:extLst>
                    <a:ext uri="{9D8B030D-6E8A-4147-A177-3AD203B41FA5}">
                      <a16:colId xmlns:a16="http://schemas.microsoft.com/office/drawing/2014/main" val="95809080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41908880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80623950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609413056"/>
                    </a:ext>
                  </a:extLst>
                </a:gridCol>
              </a:tblGrid>
              <a:tr h="852421">
                <a:tc>
                  <a:txBody>
                    <a:bodyPr/>
                    <a:lstStyle/>
                    <a:p>
                      <a:r>
                        <a:rPr lang="ru-RU" dirty="0" smtClean="0"/>
                        <a:t>2017-2018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2018-2019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2019-2021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468638"/>
                  </a:ext>
                </a:extLst>
              </a:tr>
              <a:tr h="852421">
                <a:tc>
                  <a:txBody>
                    <a:bodyPr/>
                    <a:lstStyle/>
                    <a:p>
                      <a:r>
                        <a:rPr lang="ru-RU" dirty="0" smtClean="0"/>
                        <a:t>6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 человек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254208"/>
                  </a:ext>
                </a:extLst>
              </a:tr>
              <a:tr h="852421">
                <a:tc>
                  <a:txBody>
                    <a:bodyPr/>
                    <a:lstStyle/>
                    <a:p>
                      <a:r>
                        <a:rPr lang="ru-RU" dirty="0" smtClean="0"/>
                        <a:t>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5425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3645024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chemeClr val="dk1"/>
                </a:solidFill>
                <a:latin typeface="Georgia" panose="02040502050405020303" pitchFamily="18" charset="0"/>
              </a:rPr>
              <a:t>Не все медалисты смогли получить 70 баллов по предметам по </a:t>
            </a:r>
            <a:r>
              <a:rPr lang="ru-RU" dirty="0" smtClean="0">
                <a:solidFill>
                  <a:schemeClr val="dk1"/>
                </a:solidFill>
                <a:latin typeface="Georgia" panose="02040502050405020303" pitchFamily="18" charset="0"/>
              </a:rPr>
              <a:t>выбору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dk1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Georgia" panose="02040502050405020303" pitchFamily="18" charset="0"/>
              </a:rPr>
              <a:t>3 человека не набрали 70 баллов по математике , что </a:t>
            </a:r>
            <a:r>
              <a:rPr lang="ru-RU" dirty="0">
                <a:solidFill>
                  <a:schemeClr val="dk1"/>
                </a:solidFill>
                <a:latin typeface="Georgia" panose="02040502050405020303" pitchFamily="18" charset="0"/>
              </a:rPr>
              <a:t>я</a:t>
            </a:r>
            <a:r>
              <a:rPr lang="ru-RU" dirty="0" smtClean="0">
                <a:solidFill>
                  <a:schemeClr val="dk1"/>
                </a:solidFill>
                <a:latin typeface="Georgia" panose="02040502050405020303" pitchFamily="18" charset="0"/>
              </a:rPr>
              <a:t>влялось основанием для выдачи аттестата особого образца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Письмо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Минпросвещения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 России  от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27.05.2022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№03-725 "О выдаче медали "За особые успехи в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учении"в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2022 году«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1537"/>
              </p:ext>
            </p:extLst>
          </p:nvPr>
        </p:nvGraphicFramePr>
        <p:xfrm>
          <a:off x="6990556" y="980728"/>
          <a:ext cx="2034226" cy="2557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1051395165"/>
                    </a:ext>
                  </a:extLst>
                </a:gridCol>
              </a:tblGrid>
              <a:tr h="852421"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99604"/>
                  </a:ext>
                </a:extLst>
              </a:tr>
              <a:tr h="852421">
                <a:tc>
                  <a:txBody>
                    <a:bodyPr/>
                    <a:lstStyle/>
                    <a:p>
                      <a:r>
                        <a:rPr lang="ru-RU" dirty="0" smtClean="0"/>
                        <a:t>11 человек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446991"/>
                  </a:ext>
                </a:extLst>
              </a:tr>
              <a:tr h="852421">
                <a:tc>
                  <a:txBody>
                    <a:bodyPr/>
                    <a:lstStyle/>
                    <a:p>
                      <a:r>
                        <a:rPr lang="ru-RU" dirty="0" smtClean="0"/>
                        <a:t>12%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546724"/>
                  </a:ext>
                </a:extLst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7524328" y="4869160"/>
            <a:ext cx="1224136" cy="180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2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51883"/>
              </p:ext>
            </p:extLst>
          </p:nvPr>
        </p:nvGraphicFramePr>
        <p:xfrm>
          <a:off x="5" y="0"/>
          <a:ext cx="9143995" cy="694569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275851">
                  <a:extLst>
                    <a:ext uri="{9D8B030D-6E8A-4147-A177-3AD203B41FA5}">
                      <a16:colId xmlns:a16="http://schemas.microsoft.com/office/drawing/2014/main" val="166651663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18003253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1004774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64417942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069696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7738556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58768151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40494555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616280118"/>
                    </a:ext>
                  </a:extLst>
                </a:gridCol>
                <a:gridCol w="539552">
                  <a:extLst>
                    <a:ext uri="{9D8B030D-6E8A-4147-A177-3AD203B41FA5}">
                      <a16:colId xmlns:a16="http://schemas.microsoft.com/office/drawing/2014/main" val="1882791529"/>
                    </a:ext>
                  </a:extLst>
                </a:gridCol>
              </a:tblGrid>
              <a:tr h="4864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ФИО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Баллы по сданным предметам </a:t>
                      </a:r>
                      <a:r>
                        <a:rPr lang="ru-RU" sz="2000" u="none" strike="noStrike" dirty="0" smtClean="0">
                          <a:effectLst/>
                        </a:rPr>
                        <a:t>– медалисты 2022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027116"/>
                  </a:ext>
                </a:extLst>
              </a:tr>
              <a:tr h="494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Русский язык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Математика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 smtClean="0">
                          <a:effectLst/>
                        </a:rPr>
                        <a:t>П\Б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Обществознание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История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Физика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Химия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Биология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Литература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Английский язык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extLst>
                  <a:ext uri="{0D108BD9-81ED-4DB2-BD59-A6C34878D82A}">
                    <a16:rowId xmlns:a16="http://schemas.microsoft.com/office/drawing/2014/main" val="3300180205"/>
                  </a:ext>
                </a:extLst>
              </a:tr>
              <a:tr h="414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</a:rPr>
                        <a:t>Алешинский</a:t>
                      </a:r>
                      <a:r>
                        <a:rPr lang="ru-RU" sz="1400" u="none" strike="noStrike" dirty="0">
                          <a:effectLst/>
                        </a:rPr>
                        <a:t> Илья Вячеславович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86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64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9453551"/>
                  </a:ext>
                </a:extLst>
              </a:tr>
              <a:tr h="414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</a:rPr>
                        <a:t>Бочарова</a:t>
                      </a:r>
                      <a:r>
                        <a:rPr lang="ru-RU" sz="1400" u="none" strike="noStrike" dirty="0">
                          <a:effectLst/>
                        </a:rPr>
                        <a:t> Наталья Владиславовна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80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9199250"/>
                  </a:ext>
                </a:extLst>
              </a:tr>
              <a:tr h="3775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Бурцева Алина Сергеевна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5274400"/>
                  </a:ext>
                </a:extLst>
              </a:tr>
              <a:tr h="414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Гаршина Мария Андреевна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64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82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84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2026946"/>
                  </a:ext>
                </a:extLst>
              </a:tr>
              <a:tr h="3775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Гусева Мария Олеговна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78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4878208"/>
                  </a:ext>
                </a:extLst>
              </a:tr>
              <a:tr h="414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Карапетян Маргарита Артуровна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93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7047458"/>
                  </a:ext>
                </a:extLst>
              </a:tr>
              <a:tr h="414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Климашина Александра Евгеньевна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92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84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2521372"/>
                  </a:ext>
                </a:extLst>
              </a:tr>
              <a:tr h="414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Корнилова Ксения Андреевна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58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63015744"/>
                  </a:ext>
                </a:extLst>
              </a:tr>
              <a:tr h="414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Краснова Ксения Дмитриевна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7694567"/>
                  </a:ext>
                </a:extLst>
              </a:tr>
              <a:tr h="414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Маслов Олег Константинович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3184319"/>
                  </a:ext>
                </a:extLst>
              </a:tr>
              <a:tr h="414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Сергеева Злата Александровна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06044013"/>
                  </a:ext>
                </a:extLst>
              </a:tr>
              <a:tr h="414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Сорокина Полина Константиновна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69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9479177"/>
                  </a:ext>
                </a:extLst>
              </a:tr>
              <a:tr h="414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Слинченко Милана Альбертовна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68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96872014"/>
                  </a:ext>
                </a:extLst>
              </a:tr>
              <a:tr h="414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Толмачева Софья Андреевна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78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5076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7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148478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/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Акции </a:t>
            </a:r>
            <a:r>
              <a:rPr lang="ru-RU" sz="2400" b="1" dirty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Я сдам ЕГЭ</a:t>
            </a:r>
            <a:r>
              <a:rPr lang="ru-RU" sz="2400" b="1" dirty="0" smtClean="0">
                <a:solidFill>
                  <a:srgbClr val="C00000"/>
                </a:solidFill>
                <a:effectLst/>
              </a:rPr>
              <a:t>», «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100 баллов для победы</a:t>
            </a:r>
            <a:r>
              <a:rPr lang="ru-RU" sz="2400" b="1" dirty="0" smtClean="0">
                <a:solidFill>
                  <a:srgbClr val="C00000"/>
                </a:solidFill>
                <a:effectLst/>
              </a:rPr>
              <a:t>» и ссылки на проект «ЕГЭ-2022. Разберем с специалистом»</a:t>
            </a:r>
            <a:endParaRPr lang="ru-RU" sz="24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517632" cy="554461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sz="1800" b="1" dirty="0">
              <a:solidFill>
                <a:prstClr val="white"/>
              </a:solidFill>
              <a:latin typeface="Palatino Linotype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792904"/>
              </p:ext>
            </p:extLst>
          </p:nvPr>
        </p:nvGraphicFramePr>
        <p:xfrm>
          <a:off x="467544" y="1628799"/>
          <a:ext cx="8496943" cy="2013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113">
                <a:tc>
                  <a:txBody>
                    <a:bodyPr/>
                    <a:lstStyle/>
                    <a:p>
                      <a:r>
                        <a:rPr lang="ru-RU" dirty="0" smtClean="0"/>
                        <a:t>АТЕ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 Акциях </a:t>
                      </a:r>
                    </a:p>
                    <a:p>
                      <a:r>
                        <a:rPr lang="ru-RU" dirty="0" smtClean="0"/>
                        <a:t>«Я сдам ЕГЭ» и </a:t>
                      </a:r>
                    </a:p>
                    <a:p>
                      <a:r>
                        <a:rPr lang="ru-RU" dirty="0" smtClean="0"/>
                        <a:t>«100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баллов для победы»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Ссылки на проект </a:t>
                      </a:r>
                    </a:p>
                    <a:p>
                      <a:r>
                        <a:rPr lang="ru-RU" dirty="0" smtClean="0"/>
                        <a:t>«ЕГЭ-2022. Разберем со специалистом»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79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МБОУ</a:t>
                      </a:r>
                      <a:r>
                        <a:rPr lang="ru-RU" b="1" baseline="0" dirty="0" smtClean="0">
                          <a:solidFill>
                            <a:schemeClr val="tx2"/>
                          </a:solidFill>
                        </a:rPr>
                        <a:t> Шк.№175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+ (ученики </a:t>
                      </a:r>
                      <a:r>
                        <a:rPr lang="ru-RU" b="1" baseline="0" dirty="0" smtClean="0">
                          <a:solidFill>
                            <a:schemeClr val="tx2"/>
                          </a:solidFill>
                        </a:rPr>
                        <a:t>11А, 11Б,11В классов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79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Самарская область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27%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36%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97152"/>
            <a:ext cx="3212615" cy="180709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http://votkinsk.net/sites/default/files/ege_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97152"/>
            <a:ext cx="2857500" cy="1790701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3573016"/>
            <a:ext cx="8208912" cy="1015663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Продолжаем участие во Всероссийской акции «Я </a:t>
            </a:r>
            <a:r>
              <a:rPr lang="ru-RU" sz="2000" b="1" dirty="0">
                <a:solidFill>
                  <a:schemeClr val="tx2"/>
                </a:solidFill>
              </a:rPr>
              <a:t>сдам ЕГЭ» с </a:t>
            </a:r>
            <a:r>
              <a:rPr lang="ru-RU" sz="2000" b="1" dirty="0" err="1">
                <a:solidFill>
                  <a:schemeClr val="tx2"/>
                </a:solidFill>
              </a:rPr>
              <a:t>хэштегами</a:t>
            </a:r>
            <a:r>
              <a:rPr lang="ru-RU" sz="2000" b="1" dirty="0">
                <a:solidFill>
                  <a:schemeClr val="tx2"/>
                </a:solidFill>
              </a:rPr>
              <a:t>  #</a:t>
            </a:r>
            <a:r>
              <a:rPr lang="ru-RU" sz="2000" b="1" dirty="0" smtClean="0">
                <a:solidFill>
                  <a:schemeClr val="tx2"/>
                </a:solidFill>
              </a:rPr>
              <a:t>ЯсдамЕГЭ#РасскажиоЕГЭ#ЕГЭ2022#Самарская область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Анализируя результаты аттестации, можно сделать следующие выводы: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71504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школы, педагогический коллектив провели подготовку и обеспечили чёткое проведение аттестации выпускников.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Грубых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нарушений в подготовке и проведении аттестации не наблюдалось.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Отмечена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положительная динамика по следующим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предметам: русский язык, математика профильная, литература, обществознание, химия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преодолели порог по предметам: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профильная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человека;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Обществознание-6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человек;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Биология -6 человек.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Низкие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некоторых обучающихся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получивших медали "За особые успехи в учении" по отдельным предметам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ЕГЭ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человека не получил аттестат особого образца.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86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13652"/>
              </p:ext>
            </p:extLst>
          </p:nvPr>
        </p:nvGraphicFramePr>
        <p:xfrm>
          <a:off x="215516" y="116632"/>
          <a:ext cx="8712968" cy="6741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val="292661356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1586811742"/>
                    </a:ext>
                  </a:extLst>
                </a:gridCol>
              </a:tblGrid>
              <a:tr h="215831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10-е классы (профили</a:t>
                      </a:r>
                      <a:r>
                        <a:rPr lang="ru-RU" sz="3200" baseline="0" dirty="0" smtClean="0"/>
                        <a:t> обучения)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Предметы углубленного изучения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17424"/>
                  </a:ext>
                </a:extLst>
              </a:tr>
              <a:tr h="102942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Технологический профиль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Математика,</a:t>
                      </a:r>
                      <a:r>
                        <a:rPr lang="ru-RU" sz="2400" baseline="0" dirty="0" smtClean="0"/>
                        <a:t> физика, ИКТ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361368"/>
                  </a:ext>
                </a:extLst>
              </a:tr>
              <a:tr h="177681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Социально-экономический профиль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Математика, экономика, право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194512"/>
                  </a:ext>
                </a:extLst>
              </a:tr>
              <a:tr h="177681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Естественнонаучный профиль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Математика, химия, биология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377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7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5416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Информация о выпускниках, не допущенных к ГИА-9 в 2021-2022 учебном году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600090"/>
              </p:ext>
            </p:extLst>
          </p:nvPr>
        </p:nvGraphicFramePr>
        <p:xfrm>
          <a:off x="395538" y="1268760"/>
          <a:ext cx="8424933" cy="410445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121013">
                  <a:extLst>
                    <a:ext uri="{9D8B030D-6E8A-4147-A177-3AD203B41FA5}">
                      <a16:colId xmlns:a16="http://schemas.microsoft.com/office/drawing/2014/main" val="3031019369"/>
                    </a:ext>
                  </a:extLst>
                </a:gridCol>
                <a:gridCol w="1761882">
                  <a:extLst>
                    <a:ext uri="{9D8B030D-6E8A-4147-A177-3AD203B41FA5}">
                      <a16:colId xmlns:a16="http://schemas.microsoft.com/office/drawing/2014/main" val="1889202917"/>
                    </a:ext>
                  </a:extLst>
                </a:gridCol>
                <a:gridCol w="2542038">
                  <a:extLst>
                    <a:ext uri="{9D8B030D-6E8A-4147-A177-3AD203B41FA5}">
                      <a16:colId xmlns:a16="http://schemas.microsoft.com/office/drawing/2014/main" val="797922648"/>
                    </a:ext>
                  </a:extLst>
                </a:gridCol>
              </a:tblGrid>
              <a:tr h="1141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Ф.И.О. выпускника (полностью)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Реквизиты протокола педагогического совета ОО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Остаются в своей ОО на повторное обучение 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(1-да, 0-нет)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653111"/>
                  </a:ext>
                </a:extLst>
              </a:tr>
              <a:tr h="1319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Боев Никита </a:t>
                      </a:r>
                      <a:r>
                        <a:rPr lang="ru-RU" sz="1600" u="none" strike="noStrike" dirty="0" smtClean="0">
                          <a:effectLst/>
                        </a:rPr>
                        <a:t>Ильич 9Г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пр.№6 от 16.05.21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795864"/>
                  </a:ext>
                </a:extLst>
              </a:tr>
              <a:tr h="82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Барков Александр </a:t>
                      </a:r>
                      <a:r>
                        <a:rPr lang="ru-RU" sz="1600" u="none" strike="noStrike" dirty="0" smtClean="0">
                          <a:effectLst/>
                        </a:rPr>
                        <a:t>Романович 9В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пр.№6 от 16.05.22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68305"/>
                  </a:ext>
                </a:extLst>
              </a:tr>
              <a:tr h="82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Фетахединов</a:t>
                      </a:r>
                      <a:r>
                        <a:rPr lang="ru-RU" sz="1600" u="none" strike="noStrike" dirty="0">
                          <a:effectLst/>
                        </a:rPr>
                        <a:t> Эльмир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Эльдарович</a:t>
                      </a:r>
                      <a:r>
                        <a:rPr lang="ru-RU" sz="1600" u="none" strike="noStrike" dirty="0" smtClean="0">
                          <a:effectLst/>
                        </a:rPr>
                        <a:t> 9В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пр.№6 от 16.05.23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Семейная форма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6759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5479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1410340"/>
              </p:ext>
            </p:extLst>
          </p:nvPr>
        </p:nvGraphicFramePr>
        <p:xfrm>
          <a:off x="467544" y="332656"/>
          <a:ext cx="3747266" cy="6251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37261411"/>
              </p:ext>
            </p:extLst>
          </p:nvPr>
        </p:nvGraphicFramePr>
        <p:xfrm>
          <a:off x="4714876" y="142852"/>
          <a:ext cx="4247455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Двойная стрелка влево/вправо 11"/>
          <p:cNvSpPr/>
          <p:nvPr/>
        </p:nvSpPr>
        <p:spPr>
          <a:xfrm>
            <a:off x="4182290" y="1229856"/>
            <a:ext cx="1000128" cy="242316"/>
          </a:xfrm>
          <a:prstGeom prst="leftRightArrow">
            <a:avLst/>
          </a:prstGeom>
          <a:solidFill>
            <a:srgbClr val="FF00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4106452" y="2265129"/>
            <a:ext cx="1000128" cy="242316"/>
          </a:xfrm>
          <a:prstGeom prst="leftRightArrow">
            <a:avLst/>
          </a:prstGeom>
          <a:solidFill>
            <a:srgbClr val="FF00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4106452" y="3287225"/>
            <a:ext cx="1000128" cy="242316"/>
          </a:xfrm>
          <a:prstGeom prst="leftRightArrow">
            <a:avLst/>
          </a:prstGeom>
          <a:solidFill>
            <a:srgbClr val="FF00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4098104" y="4429132"/>
            <a:ext cx="1000128" cy="242316"/>
          </a:xfrm>
          <a:prstGeom prst="leftRightArrow">
            <a:avLst/>
          </a:prstGeom>
          <a:solidFill>
            <a:srgbClr val="FF00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4098104" y="5900197"/>
            <a:ext cx="1000128" cy="242316"/>
          </a:xfrm>
          <a:prstGeom prst="leftRightArrow">
            <a:avLst/>
          </a:prstGeom>
          <a:solidFill>
            <a:srgbClr val="FF00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070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5592418"/>
              </p:ext>
            </p:extLst>
          </p:nvPr>
        </p:nvGraphicFramePr>
        <p:xfrm>
          <a:off x="467543" y="332656"/>
          <a:ext cx="8494787" cy="6251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94295848"/>
              </p:ext>
            </p:extLst>
          </p:nvPr>
        </p:nvGraphicFramePr>
        <p:xfrm>
          <a:off x="3419872" y="0"/>
          <a:ext cx="57241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59318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17736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7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ru-RU" sz="3100" dirty="0"/>
              <a:t>Информация об аттестатах основного общего образования в 2022 году  МБОУ Школа №175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070189"/>
              </p:ext>
            </p:extLst>
          </p:nvPr>
        </p:nvGraphicFramePr>
        <p:xfrm>
          <a:off x="107504" y="1196752"/>
          <a:ext cx="8856985" cy="5184575"/>
        </p:xfrm>
        <a:graphic>
          <a:graphicData uri="http://schemas.openxmlformats.org/drawingml/2006/table">
            <a:tbl>
              <a:tblPr/>
              <a:tblGrid>
                <a:gridCol w="956036">
                  <a:extLst>
                    <a:ext uri="{9D8B030D-6E8A-4147-A177-3AD203B41FA5}">
                      <a16:colId xmlns:a16="http://schemas.microsoft.com/office/drawing/2014/main" val="783916291"/>
                    </a:ext>
                  </a:extLst>
                </a:gridCol>
                <a:gridCol w="746618">
                  <a:extLst>
                    <a:ext uri="{9D8B030D-6E8A-4147-A177-3AD203B41FA5}">
                      <a16:colId xmlns:a16="http://schemas.microsoft.com/office/drawing/2014/main" val="1866693347"/>
                    </a:ext>
                  </a:extLst>
                </a:gridCol>
                <a:gridCol w="764828">
                  <a:extLst>
                    <a:ext uri="{9D8B030D-6E8A-4147-A177-3AD203B41FA5}">
                      <a16:colId xmlns:a16="http://schemas.microsoft.com/office/drawing/2014/main" val="276011686"/>
                    </a:ext>
                  </a:extLst>
                </a:gridCol>
                <a:gridCol w="764828">
                  <a:extLst>
                    <a:ext uri="{9D8B030D-6E8A-4147-A177-3AD203B41FA5}">
                      <a16:colId xmlns:a16="http://schemas.microsoft.com/office/drawing/2014/main" val="690730750"/>
                    </a:ext>
                  </a:extLst>
                </a:gridCol>
                <a:gridCol w="673777">
                  <a:extLst>
                    <a:ext uri="{9D8B030D-6E8A-4147-A177-3AD203B41FA5}">
                      <a16:colId xmlns:a16="http://schemas.microsoft.com/office/drawing/2014/main" val="1162236786"/>
                    </a:ext>
                  </a:extLst>
                </a:gridCol>
                <a:gridCol w="682882">
                  <a:extLst>
                    <a:ext uri="{9D8B030D-6E8A-4147-A177-3AD203B41FA5}">
                      <a16:colId xmlns:a16="http://schemas.microsoft.com/office/drawing/2014/main" val="2576295344"/>
                    </a:ext>
                  </a:extLst>
                </a:gridCol>
                <a:gridCol w="676053">
                  <a:extLst>
                    <a:ext uri="{9D8B030D-6E8A-4147-A177-3AD203B41FA5}">
                      <a16:colId xmlns:a16="http://schemas.microsoft.com/office/drawing/2014/main" val="3537162039"/>
                    </a:ext>
                  </a:extLst>
                </a:gridCol>
                <a:gridCol w="855658">
                  <a:extLst>
                    <a:ext uri="{9D8B030D-6E8A-4147-A177-3AD203B41FA5}">
                      <a16:colId xmlns:a16="http://schemas.microsoft.com/office/drawing/2014/main" val="345011382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726860092"/>
                    </a:ext>
                  </a:extLst>
                </a:gridCol>
                <a:gridCol w="701147">
                  <a:extLst>
                    <a:ext uri="{9D8B030D-6E8A-4147-A177-3AD203B41FA5}">
                      <a16:colId xmlns:a16="http://schemas.microsoft.com/office/drawing/2014/main" val="780374220"/>
                    </a:ext>
                  </a:extLst>
                </a:gridCol>
                <a:gridCol w="728409">
                  <a:extLst>
                    <a:ext uri="{9D8B030D-6E8A-4147-A177-3AD203B41FA5}">
                      <a16:colId xmlns:a16="http://schemas.microsoft.com/office/drawing/2014/main" val="624845203"/>
                    </a:ext>
                  </a:extLst>
                </a:gridCol>
                <a:gridCol w="730685">
                  <a:extLst>
                    <a:ext uri="{9D8B030D-6E8A-4147-A177-3AD203B41FA5}">
                      <a16:colId xmlns:a16="http://schemas.microsoft.com/office/drawing/2014/main" val="2211868738"/>
                    </a:ext>
                  </a:extLst>
                </a:gridCol>
              </a:tblGrid>
              <a:tr h="28726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количество обучающихся 9 классов на 17.05.2022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(без учета обучающихся с умственной отсталостью) (сумма ячеек 6 и 7)  * в данном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столбце забита формула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обучающихся допущенных к ГИА-9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обучающихся НЕ допущенных к ГИА-9 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обучающихся 9 классов, не прошедших итоговое собеседование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обучающихся 9 классов, имеющих годовые отметки "2"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количество участников ГИА-9 (по результатам основного периода)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(сумма ячеек 11 и 20) * в данном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столбце забита формула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обучающихся, получивших аттестаты об основном общем образовании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числа обучающихся, получивших аттестат об основном общем образовании (столбец 11):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количество выпускников, которые планируют продолжить обучение в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обучающихся, получивших отметки "5" по всем сдаваемым предметам 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форме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ОГЭ 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обучающихся, получивших аттестаты об основном общем образовании с отличием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обучающихся, НЕ получивших аттестаты об основном общем образовании 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(из числа допущенных к ГИА)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173362"/>
                  </a:ext>
                </a:extLst>
              </a:tr>
              <a:tr h="1049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классе в своей ОО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СПО,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ru-RU" sz="1100" b="1" baseline="0" dirty="0" err="1" smtClean="0"/>
                        <a:t>др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ru-RU" sz="1100" b="1" baseline="0" dirty="0" err="1" smtClean="0"/>
                        <a:t>уч</a:t>
                      </a:r>
                      <a:r>
                        <a:rPr lang="ru-RU" sz="1100" b="1" baseline="0" dirty="0" smtClean="0"/>
                        <a:t> заведения</a:t>
                      </a:r>
                    </a:p>
                    <a:p>
                      <a:pPr algn="ctr"/>
                      <a:endParaRPr lang="ru-RU" sz="1100" b="1" dirty="0"/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539034"/>
                  </a:ext>
                </a:extLst>
              </a:tr>
              <a:tr h="12625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133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119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86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       46 </a:t>
                      </a:r>
                      <a:endParaRPr lang="ru-RU" sz="1800" b="1" dirty="0"/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27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(Титов Данила 9В)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493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33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441992"/>
              </p:ext>
            </p:extLst>
          </p:nvPr>
        </p:nvGraphicFramePr>
        <p:xfrm>
          <a:off x="1" y="-99395"/>
          <a:ext cx="9143999" cy="6890413"/>
        </p:xfrm>
        <a:graphic>
          <a:graphicData uri="http://schemas.openxmlformats.org/drawingml/2006/table">
            <a:tbl>
              <a:tblPr/>
              <a:tblGrid>
                <a:gridCol w="323527">
                  <a:extLst>
                    <a:ext uri="{9D8B030D-6E8A-4147-A177-3AD203B41FA5}">
                      <a16:colId xmlns:a16="http://schemas.microsoft.com/office/drawing/2014/main" val="127740896"/>
                    </a:ext>
                  </a:extLst>
                </a:gridCol>
                <a:gridCol w="397327">
                  <a:extLst>
                    <a:ext uri="{9D8B030D-6E8A-4147-A177-3AD203B41FA5}">
                      <a16:colId xmlns:a16="http://schemas.microsoft.com/office/drawing/2014/main" val="637026350"/>
                    </a:ext>
                  </a:extLst>
                </a:gridCol>
                <a:gridCol w="1042833">
                  <a:extLst>
                    <a:ext uri="{9D8B030D-6E8A-4147-A177-3AD203B41FA5}">
                      <a16:colId xmlns:a16="http://schemas.microsoft.com/office/drawing/2014/main" val="2983996234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71334666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626669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68540335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325921630"/>
                    </a:ext>
                  </a:extLst>
                </a:gridCol>
                <a:gridCol w="72008">
                  <a:extLst>
                    <a:ext uri="{9D8B030D-6E8A-4147-A177-3AD203B41FA5}">
                      <a16:colId xmlns:a16="http://schemas.microsoft.com/office/drawing/2014/main" val="3021085615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83891224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96430384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06180645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94466472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30684427"/>
                    </a:ext>
                  </a:extLst>
                </a:gridCol>
                <a:gridCol w="72008">
                  <a:extLst>
                    <a:ext uri="{9D8B030D-6E8A-4147-A177-3AD203B41FA5}">
                      <a16:colId xmlns:a16="http://schemas.microsoft.com/office/drawing/2014/main" val="203858794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26636901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660973"/>
                    </a:ext>
                  </a:extLst>
                </a:gridCol>
                <a:gridCol w="395536">
                  <a:extLst>
                    <a:ext uri="{9D8B030D-6E8A-4147-A177-3AD203B41FA5}">
                      <a16:colId xmlns:a16="http://schemas.microsoft.com/office/drawing/2014/main" val="1380424833"/>
                    </a:ext>
                  </a:extLst>
                </a:gridCol>
              </a:tblGrid>
              <a:tr h="721905">
                <a:tc gridSpan="17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 выпускниках 9 классов Школы № 175,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получивших в 2021/2022 учебном году аттестаты об основном общем образовании с отличием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6" marR="7006" marT="70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681450"/>
                  </a:ext>
                </a:extLst>
              </a:tr>
              <a:tr h="2167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Класс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Кл.руководитель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Фамилия, имя, отчество (полностью)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Результаты экзаменов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Продолжили обучение 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67794"/>
                  </a:ext>
                </a:extLst>
              </a:tr>
              <a:tr h="144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ОГЭ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719275"/>
                  </a:ext>
                </a:extLst>
              </a:tr>
              <a:tr h="653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Русский язык  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(отметка)</a:t>
                      </a:r>
                    </a:p>
                  </a:txBody>
                  <a:tcPr marL="7006" marR="7006" marT="70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  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(отметка)</a:t>
                      </a:r>
                    </a:p>
                  </a:txBody>
                  <a:tcPr marL="7006" marR="7006" marT="70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Обществознание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(отметка)</a:t>
                      </a:r>
                    </a:p>
                  </a:txBody>
                  <a:tcPr marL="7006" marR="7006" marT="70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06" marR="7006" marT="70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Химия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(отметка)</a:t>
                      </a:r>
                    </a:p>
                  </a:txBody>
                  <a:tcPr marL="7006" marR="7006" marT="70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Физика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(отметка)</a:t>
                      </a:r>
                    </a:p>
                  </a:txBody>
                  <a:tcPr marL="7006" marR="7006" marT="70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Биология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(отметка)</a:t>
                      </a:r>
                    </a:p>
                  </a:txBody>
                  <a:tcPr marL="7006" marR="7006" marT="70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Информатика и ИКТ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(отметка)</a:t>
                      </a:r>
                    </a:p>
                  </a:txBody>
                  <a:tcPr marL="7006" marR="7006" marT="70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География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(отметка)</a:t>
                      </a:r>
                    </a:p>
                  </a:txBody>
                  <a:tcPr marL="7006" marR="7006" marT="70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06" marR="7006" marT="70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Английский язык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(отметка)</a:t>
                      </a:r>
                    </a:p>
                  </a:txBody>
                  <a:tcPr marL="7006" marR="7006" marT="70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(1- да/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0-нет)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СПО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(1- да/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0-нет)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72002"/>
                  </a:ext>
                </a:extLst>
              </a:tr>
              <a:tr h="282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9А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Подрез Г.И.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Колчина Ангелина Вадимовна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471055"/>
                  </a:ext>
                </a:extLst>
              </a:tr>
              <a:tr h="27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9А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Подрез Г.И.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Лутошина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 Дарья Алексеевна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114431"/>
                  </a:ext>
                </a:extLst>
              </a:tr>
              <a:tr h="27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9А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Подрез Г.И.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Пиякова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 Дарья Дмитриевна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447216"/>
                  </a:ext>
                </a:extLst>
              </a:tr>
              <a:tr h="27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9А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Подрез Г.И.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Попова Ольга Павловна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047222"/>
                  </a:ext>
                </a:extLst>
              </a:tr>
              <a:tr h="282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9Б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Черкашина И.Н.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Бочкарёв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 Артём Михайлович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862412"/>
                  </a:ext>
                </a:extLst>
              </a:tr>
              <a:tr h="282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9Б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Черкашина И.Н.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Бухарова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 Мария Александровна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189485"/>
                  </a:ext>
                </a:extLst>
              </a:tr>
              <a:tr h="282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9Б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Черкашина И.Н.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Ветохина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 Анастасия Валерьевна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247367"/>
                  </a:ext>
                </a:extLst>
              </a:tr>
              <a:tr h="282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9Б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Черкашина И.Н.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Ершова Екатерина Дмитриевна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310122"/>
                  </a:ext>
                </a:extLst>
              </a:tr>
              <a:tr h="282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9Б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Черкашина И.Н.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Картомышев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 Антон Романович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309660"/>
                  </a:ext>
                </a:extLst>
              </a:tr>
              <a:tr h="282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9Б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Черкашина И.Н.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Ларкин Матвей Сергеевич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838650"/>
                  </a:ext>
                </a:extLst>
              </a:tr>
              <a:tr h="282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9Б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Черкашина И.Н.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Лобанов Никита Сергеевич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75321"/>
                  </a:ext>
                </a:extLst>
              </a:tr>
              <a:tr h="282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9Б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Черкашина И.Н.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Тенькова Полина Витальевна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99976"/>
                  </a:ext>
                </a:extLst>
              </a:tr>
              <a:tr h="282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9Б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Черкашина И.Н.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Толмачева Ульяна Андреевна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779534"/>
                  </a:ext>
                </a:extLst>
              </a:tr>
              <a:tr h="282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9Б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Черкашина И.Н.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Царева Ева Андреевна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493151"/>
                  </a:ext>
                </a:extLst>
              </a:tr>
              <a:tr h="304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9В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Сложеникина Е.Ф.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Красова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 Елизавета Евгеньевна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4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373077"/>
                  </a:ext>
                </a:extLst>
              </a:tr>
              <a:tr h="304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9В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Сложеникина Е.Ф.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Полякова Мария Сергеевна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311448"/>
                  </a:ext>
                </a:extLst>
              </a:tr>
              <a:tr h="282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9Г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Брюзгина О.В.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Корнева Ксения Алексеевна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043255"/>
                  </a:ext>
                </a:extLst>
              </a:tr>
              <a:tr h="282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9Г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Брюзгина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О.В.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cs typeface="Arial" panose="020B0604020202020204" pitchFamily="34" charset="0"/>
                        </a:rPr>
                        <a:t>Петрова Вероника Васильевна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5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&quot;Times New Roman&quot;"/>
                        </a:rPr>
                        <a:t> 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006" marR="7006" marT="70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6" marR="7006" marT="70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261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06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642968"/>
              </p:ext>
            </p:extLst>
          </p:nvPr>
        </p:nvGraphicFramePr>
        <p:xfrm>
          <a:off x="0" y="0"/>
          <a:ext cx="9144000" cy="70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37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"/>
            <a:ext cx="8676456" cy="450912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827175"/>
              </p:ext>
            </p:extLst>
          </p:nvPr>
        </p:nvGraphicFramePr>
        <p:xfrm>
          <a:off x="1" y="764704"/>
          <a:ext cx="9144000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9416085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479824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59605026"/>
                    </a:ext>
                  </a:extLst>
                </a:gridCol>
              </a:tblGrid>
              <a:tr h="22100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Шк.175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получивших аттестаты об основном общем образовании с отличием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НЕ получивших аттестаты об основном общем образовании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541396"/>
                  </a:ext>
                </a:extLst>
              </a:tr>
              <a:tr h="8142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год 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человек-12% 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человека- 1,6 %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04439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60525"/>
              </p:ext>
            </p:extLst>
          </p:nvPr>
        </p:nvGraphicFramePr>
        <p:xfrm>
          <a:off x="0" y="3789040"/>
          <a:ext cx="9144000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9416085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479824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59605026"/>
                    </a:ext>
                  </a:extLst>
                </a:gridCol>
              </a:tblGrid>
              <a:tr h="2367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Шк.175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получивших аттестаты об основном общем образовании с отличием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НЕ получивших аттестаты об основном общем образовании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541396"/>
                  </a:ext>
                </a:extLst>
              </a:tr>
              <a:tr h="8724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год 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человек-12% 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человек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0,75 %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044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4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99792" y="189336"/>
            <a:ext cx="37444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балл ОГЭ по 5-ти балльной шкале 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668034"/>
              </p:ext>
            </p:extLst>
          </p:nvPr>
        </p:nvGraphicFramePr>
        <p:xfrm>
          <a:off x="251518" y="1844823"/>
          <a:ext cx="8640960" cy="2242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415872325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87435670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54369875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13521539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10165046"/>
                    </a:ext>
                  </a:extLst>
                </a:gridCol>
              </a:tblGrid>
              <a:tr h="634766">
                <a:tc>
                  <a:txBody>
                    <a:bodyPr/>
                    <a:lstStyle/>
                    <a:p>
                      <a:r>
                        <a:rPr lang="ru-RU" dirty="0" smtClean="0"/>
                        <a:t>МБОУ ШК.175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Соответствие</a:t>
                      </a:r>
                      <a:r>
                        <a:rPr lang="ru-RU" baseline="0" dirty="0" smtClean="0"/>
                        <a:t> годовых и </a:t>
                      </a:r>
                      <a:r>
                        <a:rPr lang="ru-RU" baseline="0" dirty="0" err="1" smtClean="0"/>
                        <a:t>экзаменнационных</a:t>
                      </a:r>
                      <a:r>
                        <a:rPr lang="ru-RU" baseline="0" dirty="0" smtClean="0"/>
                        <a:t> отметок по русскому языку (ОГЭ)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665391"/>
                  </a:ext>
                </a:extLst>
              </a:tr>
              <a:tr h="634766"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участников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</a:t>
                      </a:r>
                      <a:r>
                        <a:rPr lang="ru-RU" baseline="0" dirty="0" smtClean="0"/>
                        <a:t> уровне годовой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Выше годовой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Ниже годовой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ГВЭ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790267"/>
                  </a:ext>
                </a:extLst>
              </a:tr>
              <a:tr h="962716">
                <a:tc>
                  <a:txBody>
                    <a:bodyPr/>
                    <a:lstStyle/>
                    <a:p>
                      <a:r>
                        <a:rPr lang="ru-RU" dirty="0" smtClean="0"/>
                        <a:t>133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 ч-</a:t>
                      </a:r>
                      <a:r>
                        <a:rPr lang="ru-RU" baseline="0" dirty="0" smtClean="0"/>
                        <a:t> 37,4%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 ч-55,3%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ч.-7,3%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3 ч. выше годовой, 1 ч. на уровне годовой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228965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387823"/>
              </p:ext>
            </p:extLst>
          </p:nvPr>
        </p:nvGraphicFramePr>
        <p:xfrm>
          <a:off x="251517" y="4087699"/>
          <a:ext cx="8640960" cy="2315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42767771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7827754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29623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77821725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332974178"/>
                    </a:ext>
                  </a:extLst>
                </a:gridCol>
              </a:tblGrid>
              <a:tr h="557619">
                <a:tc>
                  <a:txBody>
                    <a:bodyPr/>
                    <a:lstStyle/>
                    <a:p>
                      <a:r>
                        <a:rPr lang="ru-RU" dirty="0" smtClean="0"/>
                        <a:t>МБОУ ШК.175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Соответствие</a:t>
                      </a:r>
                      <a:r>
                        <a:rPr lang="ru-RU" baseline="0" dirty="0" smtClean="0"/>
                        <a:t> годовых и </a:t>
                      </a:r>
                      <a:r>
                        <a:rPr lang="ru-RU" baseline="0" dirty="0" err="1" smtClean="0"/>
                        <a:t>экзаменнационных</a:t>
                      </a:r>
                      <a:r>
                        <a:rPr lang="ru-RU" baseline="0" dirty="0" smtClean="0"/>
                        <a:t> отметок по математике  (ОГЭ)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12062"/>
                  </a:ext>
                </a:extLst>
              </a:tr>
              <a:tr h="557619"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участников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</a:t>
                      </a:r>
                      <a:r>
                        <a:rPr lang="ru-RU" baseline="0" dirty="0" smtClean="0"/>
                        <a:t> уровне годовой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Выше годовой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Ниже годовой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ГВЭ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904941"/>
                  </a:ext>
                </a:extLst>
              </a:tr>
              <a:tr h="1035578">
                <a:tc>
                  <a:txBody>
                    <a:bodyPr/>
                    <a:lstStyle/>
                    <a:p>
                      <a:r>
                        <a:rPr lang="ru-RU" dirty="0" smtClean="0"/>
                        <a:t>133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 ч.-43,</a:t>
                      </a:r>
                      <a:r>
                        <a:rPr lang="ru-RU" baseline="0" dirty="0" smtClean="0"/>
                        <a:t> 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8ч.-4%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 ч.-54,5 %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2ч. Выше  годовой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7622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508392"/>
              </p:ext>
            </p:extLst>
          </p:nvPr>
        </p:nvGraphicFramePr>
        <p:xfrm>
          <a:off x="251516" y="666184"/>
          <a:ext cx="8640960" cy="117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794812733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419393994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983817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Самара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МБОУ Шк.175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4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4,05 (2021г.) 3,47(2022г.)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4,1</a:t>
                      </a:r>
                      <a:r>
                        <a:rPr lang="ru-RU" baseline="0" dirty="0" smtClean="0"/>
                        <a:t> (2021г.)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4,2 (2022г.)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696592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3,47 (2021г.)</a:t>
                      </a:r>
                      <a:r>
                        <a:rPr lang="ru-RU" baseline="0" dirty="0" smtClean="0"/>
                        <a:t> 3,57 (2022г.)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(2021Г.)</a:t>
                      </a:r>
                      <a:r>
                        <a:rPr lang="ru-RU" baseline="0" dirty="0" smtClean="0"/>
                        <a:t> 3,5 (2022Г.)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863949"/>
                  </a:ext>
                </a:extLst>
              </a:tr>
            </a:tbl>
          </a:graphicData>
        </a:graphic>
      </p:graphicFrame>
      <p:sp>
        <p:nvSpPr>
          <p:cNvPr id="3" name="Стрелка вверх 2"/>
          <p:cNvSpPr/>
          <p:nvPr/>
        </p:nvSpPr>
        <p:spPr>
          <a:xfrm>
            <a:off x="8388424" y="980728"/>
            <a:ext cx="504052" cy="43204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3590</TotalTime>
  <Words>2758</Words>
  <Application>Microsoft Office PowerPoint</Application>
  <PresentationFormat>Экран (4:3)</PresentationFormat>
  <Paragraphs>1026</Paragraphs>
  <Slides>42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2" baseType="lpstr">
      <vt:lpstr>"Times New Roman"</vt:lpstr>
      <vt:lpstr>Arial</vt:lpstr>
      <vt:lpstr>Arimo</vt:lpstr>
      <vt:lpstr>Bahnschrift</vt:lpstr>
      <vt:lpstr>Calibri</vt:lpstr>
      <vt:lpstr>Georgia</vt:lpstr>
      <vt:lpstr>Palatino Linotype</vt:lpstr>
      <vt:lpstr>Times New Roman</vt:lpstr>
      <vt:lpstr>La mente</vt:lpstr>
      <vt:lpstr>Лист</vt:lpstr>
      <vt:lpstr> Анализ ГИА в 2022 году  МБОУ Школа №175 г.о. Самара</vt:lpstr>
      <vt:lpstr>Особенности ГИА 2022</vt:lpstr>
      <vt:lpstr>Федеральные нормативные документы ГИА -9</vt:lpstr>
      <vt:lpstr>Информация о выпускниках, не допущенных к ГИА-9 в 2021-2022 учебном году </vt:lpstr>
      <vt:lpstr>Информация об аттестатах основного общего образования в 2022 году  МБОУ Школа №175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Федеральные нормативные документы ГИА -11</vt:lpstr>
      <vt:lpstr>Особенности ЕГЭ 2022</vt:lpstr>
      <vt:lpstr>Количество участников и выбранные экзамены ЕГЭ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Учителя</vt:lpstr>
      <vt:lpstr>Учителя</vt:lpstr>
      <vt:lpstr>Учитель</vt:lpstr>
      <vt:lpstr>Учителя</vt:lpstr>
      <vt:lpstr>Учителя</vt:lpstr>
      <vt:lpstr>Ранжирование по интегральным показателям качества подготовки выпускников 2021г. </vt:lpstr>
      <vt:lpstr>Презентация PowerPoint</vt:lpstr>
      <vt:lpstr>Доля обучающихся, получивших аттестаты о среднем  общем образовании с отличием </vt:lpstr>
      <vt:lpstr>Презентация PowerPoint</vt:lpstr>
      <vt:lpstr>  Акции «Я сдам ЕГЭ», «100 баллов для победы» и ссылки на проект «ЕГЭ-2022. Разберем с специалистом»</vt:lpstr>
      <vt:lpstr>Анализируя результаты аттестации, можно сделать следующие выводы: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172</cp:revision>
  <cp:lastPrinted>2021-09-08T11:03:35Z</cp:lastPrinted>
  <dcterms:created xsi:type="dcterms:W3CDTF">2020-05-27T05:26:01Z</dcterms:created>
  <dcterms:modified xsi:type="dcterms:W3CDTF">2022-08-30T08:14:58Z</dcterms:modified>
</cp:coreProperties>
</file>